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11" r:id="rId5"/>
    <p:sldId id="286" r:id="rId6"/>
    <p:sldId id="287" r:id="rId7"/>
    <p:sldId id="288" r:id="rId8"/>
    <p:sldId id="289" r:id="rId9"/>
    <p:sldId id="290" r:id="rId10"/>
    <p:sldId id="291" r:id="rId11"/>
    <p:sldId id="292" r:id="rId12"/>
    <p:sldId id="293" r:id="rId13"/>
    <p:sldId id="294" r:id="rId14"/>
    <p:sldId id="295" r:id="rId15"/>
    <p:sldId id="296" r:id="rId16"/>
    <p:sldId id="300" r:id="rId17"/>
    <p:sldId id="303" r:id="rId18"/>
    <p:sldId id="305" r:id="rId19"/>
    <p:sldId id="304" r:id="rId20"/>
    <p:sldId id="301" r:id="rId21"/>
    <p:sldId id="302" r:id="rId22"/>
    <p:sldId id="310" r:id="rId23"/>
    <p:sldId id="299" r:id="rId24"/>
    <p:sldId id="297" r:id="rId25"/>
    <p:sldId id="298" r:id="rId26"/>
    <p:sldId id="306" r:id="rId27"/>
    <p:sldId id="307" r:id="rId28"/>
    <p:sldId id="308"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32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5220"/>
    </p:cViewPr>
  </p:sorter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softtechgroup.us/blog/techhub/flexbox-vs-css-grid" TargetMode="Externa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sudo-vaibhav/css-grid"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aniuse.com/#feat=css-gri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pen.io/dudleystorey/full/rmWMXY/"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ssgrid-generator.netlify.app/" TargetMode="External"/><Relationship Id="rId2" Type="http://schemas.openxmlformats.org/officeDocument/2006/relationships/hyperlink" Target="https://codepen.io/dudleystorey/full/rmWMXY/"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AA28-465F-4852-81C2-5594B8E3B341}"/>
              </a:ext>
            </a:extLst>
          </p:cNvPr>
          <p:cNvSpPr txBox="1">
            <a:spLocks/>
          </p:cNvSpPr>
          <p:nvPr/>
        </p:nvSpPr>
        <p:spPr>
          <a:xfrm>
            <a:off x="2518229" y="4572263"/>
            <a:ext cx="7155543" cy="774186"/>
          </a:xfrm>
          <a:prstGeom prst="rect">
            <a:avLst/>
          </a:prstGeom>
        </p:spPr>
        <p:txBody>
          <a:bodyPr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800" b="1" dirty="0">
                <a:solidFill>
                  <a:schemeClr val="bg1"/>
                </a:solidFill>
                <a:latin typeface="+mn-lt"/>
              </a:rPr>
              <a:t>An Intro to CSS Grid</a:t>
            </a:r>
          </a:p>
        </p:txBody>
      </p:sp>
      <p:sp>
        <p:nvSpPr>
          <p:cNvPr id="5" name="TextBox 4">
            <a:extLst>
              <a:ext uri="{FF2B5EF4-FFF2-40B4-BE49-F238E27FC236}">
                <a16:creationId xmlns:a16="http://schemas.microsoft.com/office/drawing/2014/main" id="{7D90B208-E69A-439C-99D0-045E26E42874}"/>
              </a:ext>
            </a:extLst>
          </p:cNvPr>
          <p:cNvSpPr txBox="1"/>
          <p:nvPr/>
        </p:nvSpPr>
        <p:spPr>
          <a:xfrm>
            <a:off x="3273" y="1161530"/>
            <a:ext cx="12192001" cy="830997"/>
          </a:xfrm>
          <a:prstGeom prst="rect">
            <a:avLst/>
          </a:prstGeom>
          <a:solidFill>
            <a:schemeClr val="tx1"/>
          </a:solidFill>
        </p:spPr>
        <p:txBody>
          <a:bodyPr wrap="square" rtlCol="0">
            <a:spAutoFit/>
          </a:bodyPr>
          <a:lstStyle/>
          <a:p>
            <a:pPr algn="ctr"/>
            <a:r>
              <a:rPr lang="en-US" sz="4800" b="1" dirty="0">
                <a:solidFill>
                  <a:schemeClr val="bg1"/>
                </a:solidFill>
              </a:rPr>
              <a:t>INDIAN SOCIETY FOR TECHNICAL EDUCATION</a:t>
            </a:r>
            <a:endParaRPr lang="en-IN" sz="4800" b="1" dirty="0">
              <a:solidFill>
                <a:schemeClr val="bg1"/>
              </a:solidFill>
            </a:endParaRPr>
          </a:p>
        </p:txBody>
      </p:sp>
      <p:pic>
        <p:nvPicPr>
          <p:cNvPr id="7" name="Picture 6">
            <a:extLst>
              <a:ext uri="{FF2B5EF4-FFF2-40B4-BE49-F238E27FC236}">
                <a16:creationId xmlns:a16="http://schemas.microsoft.com/office/drawing/2014/main" id="{037EA890-9F90-4018-8942-4FA86FE51004}"/>
              </a:ext>
            </a:extLst>
          </p:cNvPr>
          <p:cNvPicPr>
            <a:picLocks noChangeAspect="1"/>
          </p:cNvPicPr>
          <p:nvPr/>
        </p:nvPicPr>
        <p:blipFill>
          <a:blip r:embed="rId2"/>
          <a:stretch>
            <a:fillRect/>
          </a:stretch>
        </p:blipFill>
        <p:spPr>
          <a:xfrm>
            <a:off x="5044729" y="2240266"/>
            <a:ext cx="2102541" cy="2084258"/>
          </a:xfrm>
          <a:prstGeom prst="rect">
            <a:avLst/>
          </a:prstGeom>
        </p:spPr>
      </p:pic>
    </p:spTree>
    <p:extLst>
      <p:ext uri="{BB962C8B-B14F-4D97-AF65-F5344CB8AC3E}">
        <p14:creationId xmlns:p14="http://schemas.microsoft.com/office/powerpoint/2010/main" val="2080490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27680-B95E-429E-8DC3-337748B6080C}"/>
              </a:ext>
            </a:extLst>
          </p:cNvPr>
          <p:cNvSpPr txBox="1"/>
          <p:nvPr/>
        </p:nvSpPr>
        <p:spPr>
          <a:xfrm>
            <a:off x="391549" y="1058745"/>
            <a:ext cx="11408899" cy="646331"/>
          </a:xfrm>
          <a:prstGeom prst="rect">
            <a:avLst/>
          </a:prstGeom>
          <a:noFill/>
        </p:spPr>
        <p:txBody>
          <a:bodyPr wrap="square" rtlCol="0">
            <a:spAutoFit/>
          </a:bodyPr>
          <a:lstStyle/>
          <a:p>
            <a:pPr algn="ctr"/>
            <a:r>
              <a:rPr lang="en-US" sz="3600" b="1" dirty="0"/>
              <a:t>What’s wrong with Flexbox and Bootstrap Grid?</a:t>
            </a:r>
            <a:endParaRPr lang="en-IN" sz="3600" b="1" dirty="0"/>
          </a:p>
        </p:txBody>
      </p:sp>
      <p:sp>
        <p:nvSpPr>
          <p:cNvPr id="4" name="TextBox 3">
            <a:extLst>
              <a:ext uri="{FF2B5EF4-FFF2-40B4-BE49-F238E27FC236}">
                <a16:creationId xmlns:a16="http://schemas.microsoft.com/office/drawing/2014/main" id="{1A547533-62DB-46F9-92E7-E397D736AEBB}"/>
              </a:ext>
            </a:extLst>
          </p:cNvPr>
          <p:cNvSpPr txBox="1"/>
          <p:nvPr/>
        </p:nvSpPr>
        <p:spPr>
          <a:xfrm>
            <a:off x="623667" y="1955410"/>
            <a:ext cx="1094466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Both are excellent technologies and were technological breakthroughs when they came out.</a:t>
            </a:r>
          </a:p>
          <a:p>
            <a:pPr marL="285750" indent="-285750">
              <a:buFont typeface="Arial" panose="020B0604020202020204" pitchFamily="34" charset="0"/>
              <a:buChar char="•"/>
            </a:pPr>
            <a:r>
              <a:rPr lang="en-US" sz="2400" dirty="0"/>
              <a:t>They are still suited for grids and arrangements where there are objects of fixed or similar height.</a:t>
            </a:r>
          </a:p>
          <a:p>
            <a:pPr marL="285750" indent="-285750">
              <a:buFont typeface="Arial" panose="020B0604020202020204" pitchFamily="34" charset="0"/>
              <a:buChar char="•"/>
            </a:pPr>
            <a:r>
              <a:rPr lang="en-US" sz="2400" dirty="0"/>
              <a:t>But when you are working with 2-Dimensional layouts, </a:t>
            </a:r>
            <a:r>
              <a:rPr lang="en-US" sz="2400" dirty="0" err="1"/>
              <a:t>css</a:t>
            </a:r>
            <a:r>
              <a:rPr lang="en-US" sz="2400" dirty="0"/>
              <a:t> grid is about as great as it gets.</a:t>
            </a:r>
          </a:p>
          <a:p>
            <a:pPr marL="285750" indent="-285750">
              <a:buFont typeface="Arial" panose="020B0604020202020204" pitchFamily="34" charset="0"/>
              <a:buChar char="•"/>
            </a:pPr>
            <a:r>
              <a:rPr lang="en-US" sz="2400" dirty="0"/>
              <a:t>Also if you are only using bootstrap for its grid, you are probably importing a lot of unused code too which will slow your website down in areas of poor connectivity.</a:t>
            </a:r>
          </a:p>
          <a:p>
            <a:pPr marL="285750" indent="-285750">
              <a:buFont typeface="Arial" panose="020B0604020202020204" pitchFamily="34" charset="0"/>
              <a:buChar char="•"/>
            </a:pPr>
            <a:endParaRPr lang="en-IN" sz="2400" dirty="0"/>
          </a:p>
        </p:txBody>
      </p:sp>
      <p:pic>
        <p:nvPicPr>
          <p:cNvPr id="5" name="Picture 4">
            <a:extLst>
              <a:ext uri="{FF2B5EF4-FFF2-40B4-BE49-F238E27FC236}">
                <a16:creationId xmlns:a16="http://schemas.microsoft.com/office/drawing/2014/main" id="{AC668158-D66F-4F5B-A650-ED6CF5EA6ADB}"/>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99054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E6101A-2A6E-4C7F-AFCE-D7C8EC9F2C7A}"/>
              </a:ext>
            </a:extLst>
          </p:cNvPr>
          <p:cNvPicPr>
            <a:picLocks noChangeAspect="1"/>
          </p:cNvPicPr>
          <p:nvPr/>
        </p:nvPicPr>
        <p:blipFill>
          <a:blip r:embed="rId2"/>
          <a:stretch>
            <a:fillRect/>
          </a:stretch>
        </p:blipFill>
        <p:spPr>
          <a:xfrm>
            <a:off x="2009336" y="1624300"/>
            <a:ext cx="7908388" cy="4535506"/>
          </a:xfrm>
          <a:prstGeom prst="rect">
            <a:avLst/>
          </a:prstGeom>
          <a:ln w="28575">
            <a:solidFill>
              <a:srgbClr val="FF0000"/>
            </a:solidFill>
          </a:ln>
        </p:spPr>
      </p:pic>
      <p:sp>
        <p:nvSpPr>
          <p:cNvPr id="3" name="TextBox 2">
            <a:extLst>
              <a:ext uri="{FF2B5EF4-FFF2-40B4-BE49-F238E27FC236}">
                <a16:creationId xmlns:a16="http://schemas.microsoft.com/office/drawing/2014/main" id="{0D90B495-0308-47BE-9BD1-976DE8D8C1C9}"/>
              </a:ext>
            </a:extLst>
          </p:cNvPr>
          <p:cNvSpPr txBox="1"/>
          <p:nvPr/>
        </p:nvSpPr>
        <p:spPr>
          <a:xfrm>
            <a:off x="370454" y="375028"/>
            <a:ext cx="11451092" cy="646331"/>
          </a:xfrm>
          <a:prstGeom prst="rect">
            <a:avLst/>
          </a:prstGeom>
          <a:noFill/>
        </p:spPr>
        <p:txBody>
          <a:bodyPr wrap="square" rtlCol="0">
            <a:spAutoFit/>
          </a:bodyPr>
          <a:lstStyle/>
          <a:p>
            <a:r>
              <a:rPr lang="en-US" sz="3600" b="1" dirty="0">
                <a:solidFill>
                  <a:schemeClr val="bg1"/>
                </a:solidFill>
              </a:rPr>
              <a:t>Flexbox and Bootstrap are Suited for Items of Same Height</a:t>
            </a:r>
            <a:endParaRPr lang="en-IN" sz="3600" b="1" dirty="0">
              <a:solidFill>
                <a:schemeClr val="bg1"/>
              </a:solidFill>
            </a:endParaRPr>
          </a:p>
        </p:txBody>
      </p:sp>
      <p:cxnSp>
        <p:nvCxnSpPr>
          <p:cNvPr id="5" name="Straight Arrow Connector 4">
            <a:extLst>
              <a:ext uri="{FF2B5EF4-FFF2-40B4-BE49-F238E27FC236}">
                <a16:creationId xmlns:a16="http://schemas.microsoft.com/office/drawing/2014/main" id="{11294E37-E498-4977-AB9E-1D712375E713}"/>
              </a:ext>
            </a:extLst>
          </p:cNvPr>
          <p:cNvCxnSpPr>
            <a:cxnSpLocks/>
          </p:cNvCxnSpPr>
          <p:nvPr/>
        </p:nvCxnSpPr>
        <p:spPr>
          <a:xfrm>
            <a:off x="10410092" y="3062059"/>
            <a:ext cx="0" cy="1659987"/>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A0EAFDD-E45A-4A1D-A161-4485BB02F3E1}"/>
              </a:ext>
            </a:extLst>
          </p:cNvPr>
          <p:cNvCxnSpPr>
            <a:cxnSpLocks/>
          </p:cNvCxnSpPr>
          <p:nvPr/>
        </p:nvCxnSpPr>
        <p:spPr>
          <a:xfrm>
            <a:off x="10410092" y="1624300"/>
            <a:ext cx="0" cy="1315848"/>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4C7F60-04CE-4795-B8C9-F241A3ADA13E}"/>
              </a:ext>
            </a:extLst>
          </p:cNvPr>
          <p:cNvCxnSpPr>
            <a:cxnSpLocks/>
          </p:cNvCxnSpPr>
          <p:nvPr/>
        </p:nvCxnSpPr>
        <p:spPr>
          <a:xfrm>
            <a:off x="10410092" y="4843958"/>
            <a:ext cx="0" cy="1315848"/>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26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6547B8-D06C-4E63-963E-3DAD73D2B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34" y="521421"/>
            <a:ext cx="10772931" cy="5027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949849-B9E8-433B-B6BF-26DB233B5F1B}"/>
              </a:ext>
            </a:extLst>
          </p:cNvPr>
          <p:cNvSpPr txBox="1"/>
          <p:nvPr/>
        </p:nvSpPr>
        <p:spPr>
          <a:xfrm>
            <a:off x="2855741" y="6488668"/>
            <a:ext cx="7441809" cy="369332"/>
          </a:xfrm>
          <a:prstGeom prst="rect">
            <a:avLst/>
          </a:prstGeom>
          <a:noFill/>
        </p:spPr>
        <p:txBody>
          <a:bodyPr wrap="square" rtlCol="0">
            <a:spAutoFit/>
          </a:bodyPr>
          <a:lstStyle/>
          <a:p>
            <a:r>
              <a:rPr lang="en-US" dirty="0">
                <a:solidFill>
                  <a:schemeClr val="bg1"/>
                </a:solidFill>
              </a:rPr>
              <a:t>Source:</a:t>
            </a:r>
            <a:r>
              <a:rPr lang="en-IN" dirty="0">
                <a:solidFill>
                  <a:schemeClr val="bg1"/>
                </a:solidFill>
                <a:hlinkClick r:id="rId3">
                  <a:extLst>
                    <a:ext uri="{A12FA001-AC4F-418D-AE19-62706E023703}">
                      <ahyp:hlinkClr xmlns:ahyp="http://schemas.microsoft.com/office/drawing/2018/hyperlinkcolor" val="tx"/>
                    </a:ext>
                  </a:extLst>
                </a:hlinkClick>
              </a:rPr>
              <a:t>https://softtechgroup.us/blog/techhub/flexbox-vs-css-grid</a:t>
            </a:r>
            <a:endParaRPr lang="en-IN" dirty="0">
              <a:solidFill>
                <a:schemeClr val="bg1"/>
              </a:solidFill>
            </a:endParaRPr>
          </a:p>
        </p:txBody>
      </p:sp>
      <p:pic>
        <p:nvPicPr>
          <p:cNvPr id="4" name="Picture 3">
            <a:extLst>
              <a:ext uri="{FF2B5EF4-FFF2-40B4-BE49-F238E27FC236}">
                <a16:creationId xmlns:a16="http://schemas.microsoft.com/office/drawing/2014/main" id="{4FE6EF33-E607-4D07-A2CA-80FEE33FBFF3}"/>
              </a:ext>
            </a:extLst>
          </p:cNvPr>
          <p:cNvPicPr>
            <a:picLocks noChangeAspect="1"/>
          </p:cNvPicPr>
          <p:nvPr/>
        </p:nvPicPr>
        <p:blipFill>
          <a:blip r:embed="rId4"/>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283779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FE79-6709-453B-B14D-1BB495DE7F72}"/>
              </a:ext>
            </a:extLst>
          </p:cNvPr>
          <p:cNvSpPr>
            <a:spLocks noGrp="1"/>
          </p:cNvSpPr>
          <p:nvPr>
            <p:ph type="title"/>
          </p:nvPr>
        </p:nvSpPr>
        <p:spPr/>
        <p:txBody>
          <a:bodyPr>
            <a:normAutofit/>
          </a:bodyPr>
          <a:lstStyle/>
          <a:p>
            <a:pPr algn="ctr"/>
            <a:r>
              <a:rPr lang="en-US" sz="5400" b="1" dirty="0">
                <a:solidFill>
                  <a:schemeClr val="tx1"/>
                </a:solidFill>
                <a:latin typeface="+mn-lt"/>
              </a:rPr>
              <a:t>What Do We Need?</a:t>
            </a:r>
            <a:endParaRPr lang="en-IN" sz="5400" b="1" dirty="0">
              <a:solidFill>
                <a:schemeClr val="tx1"/>
              </a:solidFill>
              <a:latin typeface="+mn-lt"/>
            </a:endParaRPr>
          </a:p>
        </p:txBody>
      </p:sp>
      <p:sp>
        <p:nvSpPr>
          <p:cNvPr id="3" name="TextBox 2">
            <a:extLst>
              <a:ext uri="{FF2B5EF4-FFF2-40B4-BE49-F238E27FC236}">
                <a16:creationId xmlns:a16="http://schemas.microsoft.com/office/drawing/2014/main" id="{AB4A00CF-D6D5-4A50-9020-47BA412E7199}"/>
              </a:ext>
            </a:extLst>
          </p:cNvPr>
          <p:cNvSpPr txBox="1"/>
          <p:nvPr/>
        </p:nvSpPr>
        <p:spPr>
          <a:xfrm>
            <a:off x="940904" y="2120348"/>
            <a:ext cx="10469218"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Code editor ( recommended: VS Code )</a:t>
            </a:r>
          </a:p>
          <a:p>
            <a:pPr marL="285750" indent="-285750">
              <a:buFont typeface="Arial" panose="020B0604020202020204" pitchFamily="34" charset="0"/>
              <a:buChar char="•"/>
            </a:pPr>
            <a:r>
              <a:rPr lang="en-US" sz="3200" dirty="0"/>
              <a:t>Web Browser (Chrome and Firefox)</a:t>
            </a:r>
          </a:p>
          <a:p>
            <a:pPr marL="285750" indent="-285750">
              <a:buFont typeface="Arial" panose="020B0604020202020204" pitchFamily="34" charset="0"/>
              <a:buChar char="•"/>
            </a:pPr>
            <a:r>
              <a:rPr lang="en-US" sz="3200" dirty="0"/>
              <a:t>Emmet Abbreviation (optional but recommended)</a:t>
            </a:r>
          </a:p>
          <a:p>
            <a:pPr marL="285750" indent="-285750">
              <a:buFont typeface="Arial" panose="020B0604020202020204" pitchFamily="34" charset="0"/>
              <a:buChar char="•"/>
            </a:pPr>
            <a:r>
              <a:rPr lang="en-US" sz="3200" dirty="0"/>
              <a:t>Coding extensions:</a:t>
            </a:r>
          </a:p>
          <a:p>
            <a:pPr marL="742950" lvl="1" indent="-285750">
              <a:buFont typeface="Arial" panose="020B0604020202020204" pitchFamily="34" charset="0"/>
              <a:buChar char="•"/>
            </a:pPr>
            <a:r>
              <a:rPr lang="en-US" sz="3200" dirty="0"/>
              <a:t>SASS Compiler (optional but recommended)</a:t>
            </a:r>
          </a:p>
          <a:p>
            <a:pPr marL="742950" lvl="1" indent="-285750">
              <a:buFont typeface="Arial" panose="020B0604020202020204" pitchFamily="34" charset="0"/>
              <a:buChar char="•"/>
            </a:pPr>
            <a:r>
              <a:rPr lang="en-US" sz="3200" dirty="0"/>
              <a:t>Live Server (optional)</a:t>
            </a:r>
          </a:p>
          <a:p>
            <a:pPr marL="285750" indent="-285750">
              <a:buFont typeface="Arial" panose="020B0604020202020204" pitchFamily="34" charset="0"/>
              <a:buChar char="•"/>
            </a:pPr>
            <a:r>
              <a:rPr lang="en-US" sz="3200" dirty="0"/>
              <a:t>Static Assets (</a:t>
            </a:r>
            <a:r>
              <a:rPr lang="en-IN" sz="3200" dirty="0">
                <a:hlinkClick r:id="rId2"/>
              </a:rPr>
              <a:t>github.com/</a:t>
            </a:r>
            <a:r>
              <a:rPr lang="en-IN" sz="3200" dirty="0" err="1">
                <a:hlinkClick r:id="rId2"/>
              </a:rPr>
              <a:t>iste</a:t>
            </a:r>
            <a:r>
              <a:rPr lang="en-IN" sz="3200" dirty="0">
                <a:hlinkClick r:id="rId2"/>
              </a:rPr>
              <a:t>-vit/css-grid</a:t>
            </a:r>
            <a:r>
              <a:rPr lang="en-US" sz="3200" dirty="0"/>
              <a:t>)</a:t>
            </a:r>
          </a:p>
          <a:p>
            <a:pPr marL="285750" indent="-285750">
              <a:buFont typeface="Arial" panose="020B0604020202020204" pitchFamily="34" charset="0"/>
              <a:buChar char="•"/>
            </a:pPr>
            <a:endParaRPr lang="en-IN" sz="3200" dirty="0"/>
          </a:p>
        </p:txBody>
      </p:sp>
      <p:pic>
        <p:nvPicPr>
          <p:cNvPr id="4" name="Picture 3">
            <a:extLst>
              <a:ext uri="{FF2B5EF4-FFF2-40B4-BE49-F238E27FC236}">
                <a16:creationId xmlns:a16="http://schemas.microsoft.com/office/drawing/2014/main" id="{D8273B4D-4D37-4AB1-9D9A-9E8B8CDA7D2C}"/>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216177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5C0B05-0AB2-41FF-9551-3E31EA341BF9}"/>
              </a:ext>
            </a:extLst>
          </p:cNvPr>
          <p:cNvSpPr txBox="1"/>
          <p:nvPr/>
        </p:nvSpPr>
        <p:spPr>
          <a:xfrm>
            <a:off x="768626" y="212035"/>
            <a:ext cx="10469217" cy="1107996"/>
          </a:xfrm>
          <a:prstGeom prst="rect">
            <a:avLst/>
          </a:prstGeom>
          <a:noFill/>
        </p:spPr>
        <p:txBody>
          <a:bodyPr wrap="square" rtlCol="0">
            <a:spAutoFit/>
          </a:bodyPr>
          <a:lstStyle/>
          <a:p>
            <a:pPr algn="ctr"/>
            <a:r>
              <a:rPr lang="en-US" sz="6600" b="1" dirty="0"/>
              <a:t>A Basic Grid</a:t>
            </a:r>
            <a:endParaRPr lang="en-IN" sz="6600" b="1" dirty="0"/>
          </a:p>
        </p:txBody>
      </p:sp>
      <p:grpSp>
        <p:nvGrpSpPr>
          <p:cNvPr id="6" name="Group 5">
            <a:extLst>
              <a:ext uri="{FF2B5EF4-FFF2-40B4-BE49-F238E27FC236}">
                <a16:creationId xmlns:a16="http://schemas.microsoft.com/office/drawing/2014/main" id="{A5BA517E-0FA6-47F1-9946-D42ADE95BF8A}"/>
              </a:ext>
            </a:extLst>
          </p:cNvPr>
          <p:cNvGrpSpPr/>
          <p:nvPr/>
        </p:nvGrpSpPr>
        <p:grpSpPr>
          <a:xfrm>
            <a:off x="3240156" y="2262966"/>
            <a:ext cx="5711687" cy="2865624"/>
            <a:chOff x="2226365" y="1789042"/>
            <a:chExt cx="7739270" cy="3882887"/>
          </a:xfrm>
        </p:grpSpPr>
        <p:sp>
          <p:nvSpPr>
            <p:cNvPr id="3" name="Rectangle 2">
              <a:extLst>
                <a:ext uri="{FF2B5EF4-FFF2-40B4-BE49-F238E27FC236}">
                  <a16:creationId xmlns:a16="http://schemas.microsoft.com/office/drawing/2014/main" id="{88A05961-C804-419B-91A1-E43E1B265B8D}"/>
                </a:ext>
              </a:extLst>
            </p:cNvPr>
            <p:cNvSpPr/>
            <p:nvPr/>
          </p:nvSpPr>
          <p:spPr>
            <a:xfrm>
              <a:off x="2226365" y="1789042"/>
              <a:ext cx="3869635" cy="3882887"/>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CEEB411-75BB-4156-83F8-FA7D5C7888A6}"/>
                </a:ext>
              </a:extLst>
            </p:cNvPr>
            <p:cNvSpPr/>
            <p:nvPr/>
          </p:nvSpPr>
          <p:spPr>
            <a:xfrm>
              <a:off x="6096000" y="1789043"/>
              <a:ext cx="3869635" cy="2027584"/>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8D85569A-8FFA-4521-91BA-3805CD764281}"/>
                </a:ext>
              </a:extLst>
            </p:cNvPr>
            <p:cNvSpPr/>
            <p:nvPr/>
          </p:nvSpPr>
          <p:spPr>
            <a:xfrm>
              <a:off x="6096000" y="3816626"/>
              <a:ext cx="3869635" cy="1855303"/>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a:extLst>
              <a:ext uri="{FF2B5EF4-FFF2-40B4-BE49-F238E27FC236}">
                <a16:creationId xmlns:a16="http://schemas.microsoft.com/office/drawing/2014/main" id="{4A3AD92C-AFC6-45D4-991E-CA986FA95C9F}"/>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99988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3FA90E-3B93-48EA-90BC-92EE4540751D}"/>
              </a:ext>
            </a:extLst>
          </p:cNvPr>
          <p:cNvSpPr/>
          <p:nvPr/>
        </p:nvSpPr>
        <p:spPr>
          <a:xfrm>
            <a:off x="0" y="6321287"/>
            <a:ext cx="12192000" cy="53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3C5C0B05-0AB2-41FF-9551-3E31EA341BF9}"/>
              </a:ext>
            </a:extLst>
          </p:cNvPr>
          <p:cNvSpPr txBox="1"/>
          <p:nvPr/>
        </p:nvSpPr>
        <p:spPr>
          <a:xfrm>
            <a:off x="768626" y="212035"/>
            <a:ext cx="10469217" cy="584775"/>
          </a:xfrm>
          <a:prstGeom prst="rect">
            <a:avLst/>
          </a:prstGeom>
          <a:noFill/>
        </p:spPr>
        <p:txBody>
          <a:bodyPr wrap="square" rtlCol="0">
            <a:spAutoFit/>
          </a:bodyPr>
          <a:lstStyle/>
          <a:p>
            <a:pPr algn="ctr"/>
            <a:r>
              <a:rPr lang="en-US" sz="3200" b="1" dirty="0"/>
              <a:t>How to Make the Grid</a:t>
            </a:r>
            <a:endParaRPr lang="en-IN" sz="3200" b="1" dirty="0"/>
          </a:p>
        </p:txBody>
      </p:sp>
      <p:grpSp>
        <p:nvGrpSpPr>
          <p:cNvPr id="41" name="Group 40">
            <a:extLst>
              <a:ext uri="{FF2B5EF4-FFF2-40B4-BE49-F238E27FC236}">
                <a16:creationId xmlns:a16="http://schemas.microsoft.com/office/drawing/2014/main" id="{4BDD734A-9031-4697-B269-B7C69AF3D4E6}"/>
              </a:ext>
            </a:extLst>
          </p:cNvPr>
          <p:cNvGrpSpPr/>
          <p:nvPr/>
        </p:nvGrpSpPr>
        <p:grpSpPr>
          <a:xfrm>
            <a:off x="3107635" y="2524017"/>
            <a:ext cx="6109252" cy="3065087"/>
            <a:chOff x="2226364" y="1789042"/>
            <a:chExt cx="7739271" cy="3882887"/>
          </a:xfrm>
        </p:grpSpPr>
        <p:sp>
          <p:nvSpPr>
            <p:cNvPr id="3" name="Rectangle 2">
              <a:extLst>
                <a:ext uri="{FF2B5EF4-FFF2-40B4-BE49-F238E27FC236}">
                  <a16:creationId xmlns:a16="http://schemas.microsoft.com/office/drawing/2014/main" id="{88A05961-C804-419B-91A1-E43E1B265B8D}"/>
                </a:ext>
              </a:extLst>
            </p:cNvPr>
            <p:cNvSpPr/>
            <p:nvPr/>
          </p:nvSpPr>
          <p:spPr>
            <a:xfrm>
              <a:off x="2226365" y="1789042"/>
              <a:ext cx="3869635" cy="3882887"/>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CEEB411-75BB-4156-83F8-FA7D5C7888A6}"/>
                </a:ext>
              </a:extLst>
            </p:cNvPr>
            <p:cNvSpPr/>
            <p:nvPr/>
          </p:nvSpPr>
          <p:spPr>
            <a:xfrm>
              <a:off x="6096000" y="1789043"/>
              <a:ext cx="3869635" cy="2027584"/>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8D85569A-8FFA-4521-91BA-3805CD764281}"/>
                </a:ext>
              </a:extLst>
            </p:cNvPr>
            <p:cNvSpPr/>
            <p:nvPr/>
          </p:nvSpPr>
          <p:spPr>
            <a:xfrm>
              <a:off x="6096000" y="3816626"/>
              <a:ext cx="3869635" cy="1855303"/>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6A56387C-9F12-4914-A21A-E4846E4EC148}"/>
                </a:ext>
              </a:extLst>
            </p:cNvPr>
            <p:cNvCxnSpPr>
              <a:cxnSpLocks/>
            </p:cNvCxnSpPr>
            <p:nvPr/>
          </p:nvCxnSpPr>
          <p:spPr>
            <a:xfrm flipV="1">
              <a:off x="2226364" y="3816625"/>
              <a:ext cx="3869635" cy="19877"/>
            </a:xfrm>
            <a:prstGeom prst="line">
              <a:avLst/>
            </a:prstGeom>
            <a:ln w="57150">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97DC9D5E-0030-4299-9AA2-A589BD293140}"/>
              </a:ext>
            </a:extLst>
          </p:cNvPr>
          <p:cNvCxnSpPr>
            <a:cxnSpLocks/>
          </p:cNvCxnSpPr>
          <p:nvPr/>
        </p:nvCxnSpPr>
        <p:spPr>
          <a:xfrm flipV="1">
            <a:off x="3949148" y="4253948"/>
            <a:ext cx="0" cy="16035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E1FB74-70F0-46C6-9CC5-BC3DD2E7D252}"/>
              </a:ext>
            </a:extLst>
          </p:cNvPr>
          <p:cNvSpPr txBox="1"/>
          <p:nvPr/>
        </p:nvSpPr>
        <p:spPr>
          <a:xfrm>
            <a:off x="2378766" y="5885478"/>
            <a:ext cx="8507896" cy="646331"/>
          </a:xfrm>
          <a:prstGeom prst="rect">
            <a:avLst/>
          </a:prstGeom>
          <a:solidFill>
            <a:schemeClr val="bg1"/>
          </a:solidFill>
        </p:spPr>
        <p:txBody>
          <a:bodyPr wrap="square" rtlCol="0">
            <a:spAutoFit/>
          </a:bodyPr>
          <a:lstStyle/>
          <a:p>
            <a:r>
              <a:rPr lang="en-US" b="1" dirty="0">
                <a:solidFill>
                  <a:srgbClr val="0070C0"/>
                </a:solidFill>
              </a:rPr>
              <a:t>This separator is not part of the final grid but its needed for atomization of the grid and to make individual cells. We can just say that the big div SPANS two cells.</a:t>
            </a:r>
            <a:endParaRPr lang="en-IN" b="1" dirty="0">
              <a:solidFill>
                <a:srgbClr val="0070C0"/>
              </a:solidFill>
            </a:endParaRPr>
          </a:p>
        </p:txBody>
      </p:sp>
      <p:grpSp>
        <p:nvGrpSpPr>
          <p:cNvPr id="16" name="Group 15">
            <a:extLst>
              <a:ext uri="{FF2B5EF4-FFF2-40B4-BE49-F238E27FC236}">
                <a16:creationId xmlns:a16="http://schemas.microsoft.com/office/drawing/2014/main" id="{B78B4184-4983-4AFF-A5EF-BBDDADF5350C}"/>
              </a:ext>
            </a:extLst>
          </p:cNvPr>
          <p:cNvGrpSpPr/>
          <p:nvPr/>
        </p:nvGrpSpPr>
        <p:grpSpPr>
          <a:xfrm>
            <a:off x="2365516" y="2314248"/>
            <a:ext cx="556592" cy="556590"/>
            <a:chOff x="1484243" y="1537252"/>
            <a:chExt cx="556592" cy="556590"/>
          </a:xfrm>
        </p:grpSpPr>
        <p:sp>
          <p:nvSpPr>
            <p:cNvPr id="14" name="Oval 13">
              <a:extLst>
                <a:ext uri="{FF2B5EF4-FFF2-40B4-BE49-F238E27FC236}">
                  <a16:creationId xmlns:a16="http://schemas.microsoft.com/office/drawing/2014/main" id="{9BB65777-8177-4762-A8B3-D154D3984A2F}"/>
                </a:ext>
              </a:extLst>
            </p:cNvPr>
            <p:cNvSpPr/>
            <p:nvPr/>
          </p:nvSpPr>
          <p:spPr>
            <a:xfrm>
              <a:off x="1484243" y="1537252"/>
              <a:ext cx="556592" cy="55659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6F48A752-C691-44F1-A3C2-A8092A4E3F3B}"/>
                </a:ext>
              </a:extLst>
            </p:cNvPr>
            <p:cNvSpPr txBox="1"/>
            <p:nvPr/>
          </p:nvSpPr>
          <p:spPr>
            <a:xfrm>
              <a:off x="1590260" y="1623535"/>
              <a:ext cx="331305" cy="369332"/>
            </a:xfrm>
            <a:prstGeom prst="rect">
              <a:avLst/>
            </a:prstGeom>
            <a:noFill/>
          </p:spPr>
          <p:txBody>
            <a:bodyPr wrap="square" rtlCol="0">
              <a:spAutoFit/>
            </a:bodyPr>
            <a:lstStyle/>
            <a:p>
              <a:r>
                <a:rPr lang="en-US" dirty="0"/>
                <a:t>1</a:t>
              </a:r>
              <a:endParaRPr lang="en-IN" dirty="0"/>
            </a:p>
          </p:txBody>
        </p:sp>
      </p:grpSp>
      <p:grpSp>
        <p:nvGrpSpPr>
          <p:cNvPr id="17" name="Group 16">
            <a:extLst>
              <a:ext uri="{FF2B5EF4-FFF2-40B4-BE49-F238E27FC236}">
                <a16:creationId xmlns:a16="http://schemas.microsoft.com/office/drawing/2014/main" id="{4F35972D-FF9B-4284-A466-FEEC2F6CE85B}"/>
              </a:ext>
            </a:extLst>
          </p:cNvPr>
          <p:cNvGrpSpPr/>
          <p:nvPr/>
        </p:nvGrpSpPr>
        <p:grpSpPr>
          <a:xfrm>
            <a:off x="2329070" y="3767626"/>
            <a:ext cx="556592" cy="556590"/>
            <a:chOff x="1484243" y="1537252"/>
            <a:chExt cx="556592" cy="556590"/>
          </a:xfrm>
        </p:grpSpPr>
        <p:sp>
          <p:nvSpPr>
            <p:cNvPr id="18" name="Oval 17">
              <a:extLst>
                <a:ext uri="{FF2B5EF4-FFF2-40B4-BE49-F238E27FC236}">
                  <a16:creationId xmlns:a16="http://schemas.microsoft.com/office/drawing/2014/main" id="{18E9C600-B4C4-4064-AD6C-0F89366CFDFF}"/>
                </a:ext>
              </a:extLst>
            </p:cNvPr>
            <p:cNvSpPr/>
            <p:nvPr/>
          </p:nvSpPr>
          <p:spPr>
            <a:xfrm>
              <a:off x="1484243" y="1537252"/>
              <a:ext cx="556592" cy="55659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7650B0B7-5328-4627-B8BD-8EC3DACA5456}"/>
                </a:ext>
              </a:extLst>
            </p:cNvPr>
            <p:cNvSpPr txBox="1"/>
            <p:nvPr/>
          </p:nvSpPr>
          <p:spPr>
            <a:xfrm>
              <a:off x="1590260" y="1623535"/>
              <a:ext cx="331305" cy="369332"/>
            </a:xfrm>
            <a:prstGeom prst="rect">
              <a:avLst/>
            </a:prstGeom>
            <a:noFill/>
          </p:spPr>
          <p:txBody>
            <a:bodyPr wrap="square" rtlCol="0">
              <a:spAutoFit/>
            </a:bodyPr>
            <a:lstStyle/>
            <a:p>
              <a:r>
                <a:rPr lang="en-US" dirty="0"/>
                <a:t>2</a:t>
              </a:r>
              <a:endParaRPr lang="en-IN" dirty="0"/>
            </a:p>
          </p:txBody>
        </p:sp>
      </p:grpSp>
      <p:grpSp>
        <p:nvGrpSpPr>
          <p:cNvPr id="23" name="Group 22">
            <a:extLst>
              <a:ext uri="{FF2B5EF4-FFF2-40B4-BE49-F238E27FC236}">
                <a16:creationId xmlns:a16="http://schemas.microsoft.com/office/drawing/2014/main" id="{DD369349-EF83-4CE1-A055-83D0612BA78D}"/>
              </a:ext>
            </a:extLst>
          </p:cNvPr>
          <p:cNvGrpSpPr/>
          <p:nvPr/>
        </p:nvGrpSpPr>
        <p:grpSpPr>
          <a:xfrm>
            <a:off x="2368829" y="5268498"/>
            <a:ext cx="556592" cy="556590"/>
            <a:chOff x="1484243" y="1537252"/>
            <a:chExt cx="556592" cy="556590"/>
          </a:xfrm>
        </p:grpSpPr>
        <p:sp>
          <p:nvSpPr>
            <p:cNvPr id="24" name="Oval 23">
              <a:extLst>
                <a:ext uri="{FF2B5EF4-FFF2-40B4-BE49-F238E27FC236}">
                  <a16:creationId xmlns:a16="http://schemas.microsoft.com/office/drawing/2014/main" id="{4A373E24-BE72-438C-A3A5-2685CFAA45C3}"/>
                </a:ext>
              </a:extLst>
            </p:cNvPr>
            <p:cNvSpPr/>
            <p:nvPr/>
          </p:nvSpPr>
          <p:spPr>
            <a:xfrm>
              <a:off x="1484243" y="1537252"/>
              <a:ext cx="556592" cy="55659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AB6E27B2-146F-4AA8-9AAB-19089E79DC43}"/>
                </a:ext>
              </a:extLst>
            </p:cNvPr>
            <p:cNvSpPr txBox="1"/>
            <p:nvPr/>
          </p:nvSpPr>
          <p:spPr>
            <a:xfrm>
              <a:off x="1590260" y="1623535"/>
              <a:ext cx="331305" cy="369332"/>
            </a:xfrm>
            <a:prstGeom prst="rect">
              <a:avLst/>
            </a:prstGeom>
            <a:noFill/>
          </p:spPr>
          <p:txBody>
            <a:bodyPr wrap="square" rtlCol="0">
              <a:spAutoFit/>
            </a:bodyPr>
            <a:lstStyle/>
            <a:p>
              <a:r>
                <a:rPr lang="en-US" dirty="0"/>
                <a:t>3</a:t>
              </a:r>
              <a:endParaRPr lang="en-IN" dirty="0"/>
            </a:p>
          </p:txBody>
        </p:sp>
      </p:grpSp>
      <p:grpSp>
        <p:nvGrpSpPr>
          <p:cNvPr id="26" name="Group 25">
            <a:extLst>
              <a:ext uri="{FF2B5EF4-FFF2-40B4-BE49-F238E27FC236}">
                <a16:creationId xmlns:a16="http://schemas.microsoft.com/office/drawing/2014/main" id="{396305B0-EC08-4968-8DCA-284626B8E1DB}"/>
              </a:ext>
            </a:extLst>
          </p:cNvPr>
          <p:cNvGrpSpPr/>
          <p:nvPr/>
        </p:nvGrpSpPr>
        <p:grpSpPr>
          <a:xfrm>
            <a:off x="2835966" y="1791636"/>
            <a:ext cx="556592" cy="556590"/>
            <a:chOff x="1484243" y="1537252"/>
            <a:chExt cx="556592" cy="556590"/>
          </a:xfrm>
        </p:grpSpPr>
        <p:sp>
          <p:nvSpPr>
            <p:cNvPr id="27" name="Oval 26">
              <a:extLst>
                <a:ext uri="{FF2B5EF4-FFF2-40B4-BE49-F238E27FC236}">
                  <a16:creationId xmlns:a16="http://schemas.microsoft.com/office/drawing/2014/main" id="{2A30D87F-411C-4089-9DA5-0A80FBCC14EC}"/>
                </a:ext>
              </a:extLst>
            </p:cNvPr>
            <p:cNvSpPr/>
            <p:nvPr/>
          </p:nvSpPr>
          <p:spPr>
            <a:xfrm>
              <a:off x="1484243" y="1537252"/>
              <a:ext cx="556592" cy="55659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42763CBF-6845-418F-A96C-44B1EC08D595}"/>
                </a:ext>
              </a:extLst>
            </p:cNvPr>
            <p:cNvSpPr txBox="1"/>
            <p:nvPr/>
          </p:nvSpPr>
          <p:spPr>
            <a:xfrm>
              <a:off x="1590260" y="1623535"/>
              <a:ext cx="331305" cy="369332"/>
            </a:xfrm>
            <a:prstGeom prst="rect">
              <a:avLst/>
            </a:prstGeom>
            <a:noFill/>
            <a:ln>
              <a:noFill/>
            </a:ln>
          </p:spPr>
          <p:txBody>
            <a:bodyPr wrap="square" rtlCol="0">
              <a:spAutoFit/>
            </a:bodyPr>
            <a:lstStyle/>
            <a:p>
              <a:r>
                <a:rPr lang="en-US" dirty="0"/>
                <a:t>1</a:t>
              </a:r>
              <a:endParaRPr lang="en-IN" dirty="0"/>
            </a:p>
          </p:txBody>
        </p:sp>
      </p:grpSp>
      <p:grpSp>
        <p:nvGrpSpPr>
          <p:cNvPr id="29" name="Group 28">
            <a:extLst>
              <a:ext uri="{FF2B5EF4-FFF2-40B4-BE49-F238E27FC236}">
                <a16:creationId xmlns:a16="http://schemas.microsoft.com/office/drawing/2014/main" id="{98E6DBE1-FF98-480C-89CD-2F34AA4E2E9E}"/>
              </a:ext>
            </a:extLst>
          </p:cNvPr>
          <p:cNvGrpSpPr/>
          <p:nvPr/>
        </p:nvGrpSpPr>
        <p:grpSpPr>
          <a:xfrm>
            <a:off x="5883965" y="1784290"/>
            <a:ext cx="556592" cy="556590"/>
            <a:chOff x="1484243" y="1537252"/>
            <a:chExt cx="556592" cy="556590"/>
          </a:xfrm>
        </p:grpSpPr>
        <p:sp>
          <p:nvSpPr>
            <p:cNvPr id="30" name="Oval 29">
              <a:extLst>
                <a:ext uri="{FF2B5EF4-FFF2-40B4-BE49-F238E27FC236}">
                  <a16:creationId xmlns:a16="http://schemas.microsoft.com/office/drawing/2014/main" id="{D8726828-2172-45EF-A833-F12E01ECAF35}"/>
                </a:ext>
              </a:extLst>
            </p:cNvPr>
            <p:cNvSpPr/>
            <p:nvPr/>
          </p:nvSpPr>
          <p:spPr>
            <a:xfrm>
              <a:off x="1484243" y="1537252"/>
              <a:ext cx="556592" cy="55659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4C8225AE-3D32-4A5F-B7FF-42149D465A57}"/>
                </a:ext>
              </a:extLst>
            </p:cNvPr>
            <p:cNvSpPr txBox="1"/>
            <p:nvPr/>
          </p:nvSpPr>
          <p:spPr>
            <a:xfrm>
              <a:off x="1590260" y="1623535"/>
              <a:ext cx="331305" cy="369332"/>
            </a:xfrm>
            <a:prstGeom prst="rect">
              <a:avLst/>
            </a:prstGeom>
            <a:noFill/>
          </p:spPr>
          <p:txBody>
            <a:bodyPr wrap="square" rtlCol="0">
              <a:spAutoFit/>
            </a:bodyPr>
            <a:lstStyle/>
            <a:p>
              <a:r>
                <a:rPr lang="en-US" dirty="0"/>
                <a:t>2</a:t>
              </a:r>
              <a:endParaRPr lang="en-IN" dirty="0"/>
            </a:p>
          </p:txBody>
        </p:sp>
      </p:grpSp>
      <p:grpSp>
        <p:nvGrpSpPr>
          <p:cNvPr id="32" name="Group 31">
            <a:extLst>
              <a:ext uri="{FF2B5EF4-FFF2-40B4-BE49-F238E27FC236}">
                <a16:creationId xmlns:a16="http://schemas.microsoft.com/office/drawing/2014/main" id="{2A839DD4-34C9-417E-8717-7E27911D5CCB}"/>
              </a:ext>
            </a:extLst>
          </p:cNvPr>
          <p:cNvGrpSpPr/>
          <p:nvPr/>
        </p:nvGrpSpPr>
        <p:grpSpPr>
          <a:xfrm>
            <a:off x="8938591" y="1784290"/>
            <a:ext cx="556592" cy="556590"/>
            <a:chOff x="1484243" y="1537252"/>
            <a:chExt cx="556592" cy="556590"/>
          </a:xfrm>
        </p:grpSpPr>
        <p:sp>
          <p:nvSpPr>
            <p:cNvPr id="33" name="Oval 32">
              <a:extLst>
                <a:ext uri="{FF2B5EF4-FFF2-40B4-BE49-F238E27FC236}">
                  <a16:creationId xmlns:a16="http://schemas.microsoft.com/office/drawing/2014/main" id="{05045E80-62EE-402D-910A-5CBB200D18E9}"/>
                </a:ext>
              </a:extLst>
            </p:cNvPr>
            <p:cNvSpPr/>
            <p:nvPr/>
          </p:nvSpPr>
          <p:spPr>
            <a:xfrm>
              <a:off x="1484243" y="1537252"/>
              <a:ext cx="556592" cy="55659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E98BE338-F264-43E5-834D-00D2FE8DF4A3}"/>
                </a:ext>
              </a:extLst>
            </p:cNvPr>
            <p:cNvSpPr txBox="1"/>
            <p:nvPr/>
          </p:nvSpPr>
          <p:spPr>
            <a:xfrm>
              <a:off x="1590260" y="1623535"/>
              <a:ext cx="331305" cy="369332"/>
            </a:xfrm>
            <a:prstGeom prst="rect">
              <a:avLst/>
            </a:prstGeom>
            <a:noFill/>
          </p:spPr>
          <p:txBody>
            <a:bodyPr wrap="square" rtlCol="0">
              <a:spAutoFit/>
            </a:bodyPr>
            <a:lstStyle/>
            <a:p>
              <a:r>
                <a:rPr lang="en-US" dirty="0"/>
                <a:t>3</a:t>
              </a:r>
              <a:endParaRPr lang="en-IN" dirty="0"/>
            </a:p>
          </p:txBody>
        </p:sp>
      </p:grpSp>
      <p:sp>
        <p:nvSpPr>
          <p:cNvPr id="43" name="TextBox 42">
            <a:extLst>
              <a:ext uri="{FF2B5EF4-FFF2-40B4-BE49-F238E27FC236}">
                <a16:creationId xmlns:a16="http://schemas.microsoft.com/office/drawing/2014/main" id="{B19A8C9E-A5D1-4E52-8269-19B8FF66DFA4}"/>
              </a:ext>
            </a:extLst>
          </p:cNvPr>
          <p:cNvSpPr txBox="1"/>
          <p:nvPr/>
        </p:nvSpPr>
        <p:spPr>
          <a:xfrm>
            <a:off x="5632175" y="1139521"/>
            <a:ext cx="2001078" cy="369332"/>
          </a:xfrm>
          <a:prstGeom prst="rect">
            <a:avLst/>
          </a:prstGeom>
          <a:noFill/>
        </p:spPr>
        <p:txBody>
          <a:bodyPr wrap="square" rtlCol="0">
            <a:spAutoFit/>
          </a:bodyPr>
          <a:lstStyle/>
          <a:p>
            <a:r>
              <a:rPr lang="en-US" dirty="0"/>
              <a:t>Columns</a:t>
            </a:r>
            <a:endParaRPr lang="en-IN" dirty="0"/>
          </a:p>
        </p:txBody>
      </p:sp>
      <p:cxnSp>
        <p:nvCxnSpPr>
          <p:cNvPr id="45" name="Straight Arrow Connector 44">
            <a:extLst>
              <a:ext uri="{FF2B5EF4-FFF2-40B4-BE49-F238E27FC236}">
                <a16:creationId xmlns:a16="http://schemas.microsoft.com/office/drawing/2014/main" id="{490C6AB1-B8A1-412A-8259-EB79FFBADC59}"/>
              </a:ext>
            </a:extLst>
          </p:cNvPr>
          <p:cNvCxnSpPr>
            <a:cxnSpLocks/>
          </p:cNvCxnSpPr>
          <p:nvPr/>
        </p:nvCxnSpPr>
        <p:spPr>
          <a:xfrm>
            <a:off x="6957391" y="1311965"/>
            <a:ext cx="24185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3E974E-C4DF-4FCE-8E5D-8B984D69184D}"/>
              </a:ext>
            </a:extLst>
          </p:cNvPr>
          <p:cNvCxnSpPr>
            <a:cxnSpLocks/>
          </p:cNvCxnSpPr>
          <p:nvPr/>
        </p:nvCxnSpPr>
        <p:spPr>
          <a:xfrm flipH="1">
            <a:off x="3107635" y="1324187"/>
            <a:ext cx="24185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7357A16-936E-4913-B88A-BDDC28F54062}"/>
              </a:ext>
            </a:extLst>
          </p:cNvPr>
          <p:cNvGrpSpPr/>
          <p:nvPr/>
        </p:nvGrpSpPr>
        <p:grpSpPr>
          <a:xfrm rot="16200000">
            <a:off x="196615" y="3963329"/>
            <a:ext cx="3474966" cy="369332"/>
            <a:chOff x="3359425" y="1409673"/>
            <a:chExt cx="6563221" cy="369332"/>
          </a:xfrm>
        </p:grpSpPr>
        <p:sp>
          <p:nvSpPr>
            <p:cNvPr id="48" name="TextBox 47">
              <a:extLst>
                <a:ext uri="{FF2B5EF4-FFF2-40B4-BE49-F238E27FC236}">
                  <a16:creationId xmlns:a16="http://schemas.microsoft.com/office/drawing/2014/main" id="{2D8C87FC-3BAE-4EC0-84E8-7564F97DD785}"/>
                </a:ext>
              </a:extLst>
            </p:cNvPr>
            <p:cNvSpPr txBox="1"/>
            <p:nvPr/>
          </p:nvSpPr>
          <p:spPr>
            <a:xfrm>
              <a:off x="6178906" y="1409673"/>
              <a:ext cx="2001079" cy="369332"/>
            </a:xfrm>
            <a:prstGeom prst="rect">
              <a:avLst/>
            </a:prstGeom>
            <a:noFill/>
          </p:spPr>
          <p:txBody>
            <a:bodyPr wrap="square" rtlCol="0">
              <a:spAutoFit/>
            </a:bodyPr>
            <a:lstStyle/>
            <a:p>
              <a:r>
                <a:rPr lang="en-US" dirty="0"/>
                <a:t>Rows</a:t>
              </a:r>
              <a:endParaRPr lang="en-IN" dirty="0"/>
            </a:p>
          </p:txBody>
        </p:sp>
        <p:cxnSp>
          <p:nvCxnSpPr>
            <p:cNvPr id="49" name="Straight Arrow Connector 48">
              <a:extLst>
                <a:ext uri="{FF2B5EF4-FFF2-40B4-BE49-F238E27FC236}">
                  <a16:creationId xmlns:a16="http://schemas.microsoft.com/office/drawing/2014/main" id="{74DCA388-F122-43AE-A3C0-6C40F89FDAFA}"/>
                </a:ext>
              </a:extLst>
            </p:cNvPr>
            <p:cNvCxnSpPr>
              <a:cxnSpLocks/>
            </p:cNvCxnSpPr>
            <p:nvPr/>
          </p:nvCxnSpPr>
          <p:spPr>
            <a:xfrm rot="5400000" flipH="1" flipV="1">
              <a:off x="8714032" y="390338"/>
              <a:ext cx="16835" cy="2400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FA9BD0-533E-44B7-9918-14C97C69B2CB}"/>
                </a:ext>
              </a:extLst>
            </p:cNvPr>
            <p:cNvCxnSpPr>
              <a:cxnSpLocks/>
              <a:stCxn id="48" idx="1"/>
            </p:cNvCxnSpPr>
            <p:nvPr/>
          </p:nvCxnSpPr>
          <p:spPr>
            <a:xfrm rot="5400000">
              <a:off x="4769165" y="184599"/>
              <a:ext cx="1" cy="281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DD62B627-BA3B-47D3-915F-E22A7097FBBA}"/>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58687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C6A338-4C2C-407C-AC5C-EB02DF646FAC}"/>
              </a:ext>
            </a:extLst>
          </p:cNvPr>
          <p:cNvSpPr txBox="1"/>
          <p:nvPr/>
        </p:nvSpPr>
        <p:spPr>
          <a:xfrm>
            <a:off x="159026" y="1930470"/>
            <a:ext cx="11807687" cy="2862322"/>
          </a:xfrm>
          <a:prstGeom prst="rect">
            <a:avLst/>
          </a:prstGeom>
          <a:noFill/>
        </p:spPr>
        <p:txBody>
          <a:bodyPr wrap="square" rtlCol="0">
            <a:spAutoFit/>
          </a:bodyPr>
          <a:lstStyle/>
          <a:p>
            <a:pPr marL="571500" indent="-571500">
              <a:buFont typeface="Arial" panose="020B0604020202020204" pitchFamily="34" charset="0"/>
              <a:buChar char="•"/>
            </a:pPr>
            <a:r>
              <a:rPr lang="en-US" sz="4400" dirty="0"/>
              <a:t>You can specify component by AREA </a:t>
            </a:r>
          </a:p>
          <a:p>
            <a:pPr lvl="1"/>
            <a:r>
              <a:rPr lang="en-US" sz="2400" dirty="0"/>
              <a:t>	This is the basic idea behind implicit system</a:t>
            </a:r>
          </a:p>
          <a:p>
            <a:pPr lvl="1"/>
            <a:endParaRPr lang="en-US" sz="2400" dirty="0"/>
          </a:p>
          <a:p>
            <a:pPr marL="571500" indent="-571500">
              <a:buFont typeface="Arial" panose="020B0604020202020204" pitchFamily="34" charset="0"/>
              <a:buChar char="•"/>
            </a:pPr>
            <a:r>
              <a:rPr lang="en-US" sz="4400" dirty="0"/>
              <a:t>You can specify components by PERIMETER </a:t>
            </a:r>
          </a:p>
          <a:p>
            <a:r>
              <a:rPr lang="en-US" sz="4400" dirty="0"/>
              <a:t>	</a:t>
            </a:r>
            <a:r>
              <a:rPr lang="en-US" sz="2400" dirty="0"/>
              <a:t>This is the basic idea behind explicit system</a:t>
            </a:r>
            <a:endParaRPr lang="en-IN" sz="2400" dirty="0"/>
          </a:p>
        </p:txBody>
      </p:sp>
      <p:pic>
        <p:nvPicPr>
          <p:cNvPr id="3" name="Picture 2">
            <a:extLst>
              <a:ext uri="{FF2B5EF4-FFF2-40B4-BE49-F238E27FC236}">
                <a16:creationId xmlns:a16="http://schemas.microsoft.com/office/drawing/2014/main" id="{855E66EA-DC16-4CFF-81EC-3EBB7027C219}"/>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262853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CFFF9-C8E7-4E04-945D-F5B267C13849}"/>
              </a:ext>
            </a:extLst>
          </p:cNvPr>
          <p:cNvSpPr txBox="1"/>
          <p:nvPr/>
        </p:nvSpPr>
        <p:spPr>
          <a:xfrm>
            <a:off x="874643" y="265043"/>
            <a:ext cx="10442714" cy="830997"/>
          </a:xfrm>
          <a:prstGeom prst="rect">
            <a:avLst/>
          </a:prstGeom>
          <a:noFill/>
        </p:spPr>
        <p:txBody>
          <a:bodyPr wrap="square" rtlCol="0">
            <a:spAutoFit/>
          </a:bodyPr>
          <a:lstStyle/>
          <a:p>
            <a:pPr algn="ctr"/>
            <a:r>
              <a:rPr lang="en-US" sz="4800" b="1" dirty="0"/>
              <a:t>The Two Ways to Grid</a:t>
            </a:r>
            <a:endParaRPr lang="en-IN" sz="1200" b="1" dirty="0"/>
          </a:p>
        </p:txBody>
      </p:sp>
      <p:sp>
        <p:nvSpPr>
          <p:cNvPr id="3" name="TextBox 2">
            <a:extLst>
              <a:ext uri="{FF2B5EF4-FFF2-40B4-BE49-F238E27FC236}">
                <a16:creationId xmlns:a16="http://schemas.microsoft.com/office/drawing/2014/main" id="{7E76076A-4B1E-4C8C-A241-0CB1FB6174AD}"/>
              </a:ext>
            </a:extLst>
          </p:cNvPr>
          <p:cNvSpPr txBox="1"/>
          <p:nvPr/>
        </p:nvSpPr>
        <p:spPr>
          <a:xfrm>
            <a:off x="1590261" y="1373040"/>
            <a:ext cx="2292626" cy="707886"/>
          </a:xfrm>
          <a:prstGeom prst="rect">
            <a:avLst/>
          </a:prstGeom>
          <a:noFill/>
        </p:spPr>
        <p:txBody>
          <a:bodyPr wrap="square" rtlCol="0">
            <a:spAutoFit/>
          </a:bodyPr>
          <a:lstStyle/>
          <a:p>
            <a:pPr algn="ctr"/>
            <a:r>
              <a:rPr lang="en-US" sz="4000" b="1" u="sng" dirty="0"/>
              <a:t>Implicit</a:t>
            </a:r>
            <a:endParaRPr lang="en-IN" sz="4000" b="1" u="sng" dirty="0"/>
          </a:p>
        </p:txBody>
      </p:sp>
      <p:sp>
        <p:nvSpPr>
          <p:cNvPr id="4" name="TextBox 3">
            <a:extLst>
              <a:ext uri="{FF2B5EF4-FFF2-40B4-BE49-F238E27FC236}">
                <a16:creationId xmlns:a16="http://schemas.microsoft.com/office/drawing/2014/main" id="{71E1BACF-14C3-4C99-ABA1-5FE7D7A08594}"/>
              </a:ext>
            </a:extLst>
          </p:cNvPr>
          <p:cNvSpPr txBox="1"/>
          <p:nvPr/>
        </p:nvSpPr>
        <p:spPr>
          <a:xfrm>
            <a:off x="8077201" y="1373039"/>
            <a:ext cx="2292626" cy="707886"/>
          </a:xfrm>
          <a:prstGeom prst="rect">
            <a:avLst/>
          </a:prstGeom>
          <a:noFill/>
        </p:spPr>
        <p:txBody>
          <a:bodyPr wrap="square" rtlCol="0">
            <a:spAutoFit/>
          </a:bodyPr>
          <a:lstStyle/>
          <a:p>
            <a:pPr algn="ctr"/>
            <a:r>
              <a:rPr lang="en-US" sz="4000" b="1" u="sng" dirty="0"/>
              <a:t>Explicit</a:t>
            </a:r>
            <a:endParaRPr lang="en-IN" sz="4000" b="1" u="sng" dirty="0"/>
          </a:p>
        </p:txBody>
      </p:sp>
      <p:sp>
        <p:nvSpPr>
          <p:cNvPr id="5" name="TextBox 4">
            <a:extLst>
              <a:ext uri="{FF2B5EF4-FFF2-40B4-BE49-F238E27FC236}">
                <a16:creationId xmlns:a16="http://schemas.microsoft.com/office/drawing/2014/main" id="{4D68948F-7486-42A0-A15F-A995A734C48D}"/>
              </a:ext>
            </a:extLst>
          </p:cNvPr>
          <p:cNvSpPr txBox="1"/>
          <p:nvPr/>
        </p:nvSpPr>
        <p:spPr>
          <a:xfrm>
            <a:off x="543339" y="2252870"/>
            <a:ext cx="4744278"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Specify grid layout by giving names to the parts of grid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Easier to do.</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For simpler grid use cases.</a:t>
            </a:r>
            <a:endParaRPr lang="en-IN" sz="2800" dirty="0"/>
          </a:p>
        </p:txBody>
      </p:sp>
      <p:sp>
        <p:nvSpPr>
          <p:cNvPr id="6" name="TextBox 5">
            <a:extLst>
              <a:ext uri="{FF2B5EF4-FFF2-40B4-BE49-F238E27FC236}">
                <a16:creationId xmlns:a16="http://schemas.microsoft.com/office/drawing/2014/main" id="{994F081F-6B5B-4362-BA38-1C998B4AE617}"/>
              </a:ext>
            </a:extLst>
          </p:cNvPr>
          <p:cNvSpPr txBox="1"/>
          <p:nvPr/>
        </p:nvSpPr>
        <p:spPr>
          <a:xfrm>
            <a:off x="7056783" y="2252870"/>
            <a:ext cx="4744278"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Specify grid layout by specifying starting and ending points of the grid elements.</a:t>
            </a:r>
          </a:p>
          <a:p>
            <a:pPr marL="285750" indent="-285750">
              <a:buFont typeface="Arial" panose="020B0604020202020204" pitchFamily="34" charset="0"/>
              <a:buChar char="•"/>
            </a:pPr>
            <a:r>
              <a:rPr lang="en-US" sz="2800" dirty="0"/>
              <a:t>Relatively harder to do.</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Suited for more complex use cases.</a:t>
            </a:r>
            <a:endParaRPr lang="en-IN" sz="2800" dirty="0"/>
          </a:p>
        </p:txBody>
      </p:sp>
      <p:cxnSp>
        <p:nvCxnSpPr>
          <p:cNvPr id="8" name="Straight Connector 7">
            <a:extLst>
              <a:ext uri="{FF2B5EF4-FFF2-40B4-BE49-F238E27FC236}">
                <a16:creationId xmlns:a16="http://schemas.microsoft.com/office/drawing/2014/main" id="{14E897CB-9B9A-48F9-AC71-1563D22FEEF0}"/>
              </a:ext>
            </a:extLst>
          </p:cNvPr>
          <p:cNvCxnSpPr>
            <a:cxnSpLocks/>
          </p:cNvCxnSpPr>
          <p:nvPr/>
        </p:nvCxnSpPr>
        <p:spPr>
          <a:xfrm>
            <a:off x="5976730" y="1192696"/>
            <a:ext cx="0" cy="5035826"/>
          </a:xfrm>
          <a:prstGeom prst="line">
            <a:avLst/>
          </a:prstGeom>
          <a:ln w="57150"/>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8A525B4-4EB3-419A-805B-F0A56117AE0F}"/>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13064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5074C9-A7F6-4360-878E-1B867DF7FB63}"/>
              </a:ext>
            </a:extLst>
          </p:cNvPr>
          <p:cNvSpPr txBox="1"/>
          <p:nvPr/>
        </p:nvSpPr>
        <p:spPr>
          <a:xfrm>
            <a:off x="702365" y="622852"/>
            <a:ext cx="10694505" cy="5509200"/>
          </a:xfrm>
          <a:prstGeom prst="rect">
            <a:avLst/>
          </a:prstGeom>
          <a:noFill/>
        </p:spPr>
        <p:txBody>
          <a:bodyPr wrap="square" rtlCol="0">
            <a:spAutoFit/>
          </a:bodyPr>
          <a:lstStyle/>
          <a:p>
            <a:r>
              <a:rPr lang="en-US" sz="4400" dirty="0"/>
              <a:t>Everything you can do with the implicit system can be done with the explicit system too.</a:t>
            </a:r>
          </a:p>
          <a:p>
            <a:endParaRPr lang="en-US" sz="4400" dirty="0"/>
          </a:p>
          <a:p>
            <a:r>
              <a:rPr lang="en-US" sz="4400" dirty="0"/>
              <a:t>But not everything you can do in the explicit system can </a:t>
            </a:r>
            <a:r>
              <a:rPr lang="en-US" sz="4400" i="1" dirty="0">
                <a:solidFill>
                  <a:schemeClr val="tx1">
                    <a:lumMod val="75000"/>
                    <a:lumOff val="25000"/>
                  </a:schemeClr>
                </a:solidFill>
              </a:rPr>
              <a:t>always </a:t>
            </a:r>
            <a:r>
              <a:rPr lang="en-US" sz="4400" dirty="0"/>
              <a:t>be done with the implicit system. Explicit system basically has more precision.</a:t>
            </a:r>
            <a:endParaRPr lang="en-IN" sz="4400" dirty="0"/>
          </a:p>
        </p:txBody>
      </p:sp>
      <p:pic>
        <p:nvPicPr>
          <p:cNvPr id="3" name="Picture 2">
            <a:extLst>
              <a:ext uri="{FF2B5EF4-FFF2-40B4-BE49-F238E27FC236}">
                <a16:creationId xmlns:a16="http://schemas.microsoft.com/office/drawing/2014/main" id="{43DD7C6B-244B-4D9F-AD14-B8B2AA58CA59}"/>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28593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163F8-754E-47D7-97BF-41CE1F307129}"/>
              </a:ext>
            </a:extLst>
          </p:cNvPr>
          <p:cNvPicPr>
            <a:picLocks noChangeAspect="1"/>
          </p:cNvPicPr>
          <p:nvPr/>
        </p:nvPicPr>
        <p:blipFill>
          <a:blip r:embed="rId2"/>
          <a:stretch>
            <a:fillRect/>
          </a:stretch>
        </p:blipFill>
        <p:spPr>
          <a:xfrm>
            <a:off x="908990" y="0"/>
            <a:ext cx="10374020" cy="6265295"/>
          </a:xfrm>
          <a:prstGeom prst="rect">
            <a:avLst/>
          </a:prstGeom>
        </p:spPr>
      </p:pic>
    </p:spTree>
    <p:extLst>
      <p:ext uri="{BB962C8B-B14F-4D97-AF65-F5344CB8AC3E}">
        <p14:creationId xmlns:p14="http://schemas.microsoft.com/office/powerpoint/2010/main" val="133923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132412" y="542580"/>
            <a:ext cx="4318781" cy="5772840"/>
          </a:xfrm>
        </p:spPr>
        <p:txBody>
          <a:bodyPr anchor="ctr">
            <a:normAutofit/>
          </a:bodyPr>
          <a:lstStyle/>
          <a:p>
            <a:r>
              <a:rPr lang="en-US" sz="5400" b="1" dirty="0">
                <a:solidFill>
                  <a:schemeClr val="bg1"/>
                </a:solidFill>
                <a:latin typeface="+mn-lt"/>
              </a:rPr>
              <a:t>What even is CSS Grid?</a:t>
            </a:r>
          </a:p>
        </p:txBody>
      </p:sp>
      <p:sp>
        <p:nvSpPr>
          <p:cNvPr id="5" name="TextBox 4">
            <a:extLst>
              <a:ext uri="{FF2B5EF4-FFF2-40B4-BE49-F238E27FC236}">
                <a16:creationId xmlns:a16="http://schemas.microsoft.com/office/drawing/2014/main" id="{D0B2B11F-CCE6-4DF2-B02C-70C5554489C5}"/>
              </a:ext>
            </a:extLst>
          </p:cNvPr>
          <p:cNvSpPr txBox="1"/>
          <p:nvPr/>
        </p:nvSpPr>
        <p:spPr>
          <a:xfrm>
            <a:off x="4651513" y="1695095"/>
            <a:ext cx="704811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Introduced in 2012 in CSS3.</a:t>
            </a:r>
          </a:p>
          <a:p>
            <a:pPr marL="285750" indent="-285750">
              <a:buFont typeface="Arial" panose="020B0604020202020204" pitchFamily="34" charset="0"/>
              <a:buChar char="•"/>
            </a:pPr>
            <a:r>
              <a:rPr lang="en-US" sz="2400" dirty="0"/>
              <a:t>Allows building complex designs on web with relative ease.</a:t>
            </a:r>
          </a:p>
          <a:p>
            <a:pPr marL="285750" indent="-285750">
              <a:buFont typeface="Arial" panose="020B0604020202020204" pitchFamily="34" charset="0"/>
              <a:buChar char="•"/>
            </a:pPr>
            <a:r>
              <a:rPr lang="en-US" sz="2400" dirty="0"/>
              <a:t>Allows building layouts that would otherwise be impossible or very hard to build with older css technologies like flexbox and tables.</a:t>
            </a:r>
          </a:p>
          <a:p>
            <a:pPr marL="285750" indent="-285750">
              <a:buFont typeface="Arial" panose="020B0604020202020204" pitchFamily="34" charset="0"/>
              <a:buChar char="•"/>
            </a:pPr>
            <a:r>
              <a:rPr lang="en-US" sz="2400" dirty="0"/>
              <a:t>Widely supported (95% of all web browsers support it as of May 2020)*.</a:t>
            </a:r>
          </a:p>
          <a:p>
            <a:pPr marL="285750" indent="-285750">
              <a:buFont typeface="Arial" panose="020B0604020202020204" pitchFamily="34" charset="0"/>
              <a:buChar char="•"/>
            </a:pPr>
            <a:endParaRPr lang="en-IN" sz="2400" dirty="0"/>
          </a:p>
        </p:txBody>
      </p:sp>
      <p:sp>
        <p:nvSpPr>
          <p:cNvPr id="6" name="TextBox 5">
            <a:extLst>
              <a:ext uri="{FF2B5EF4-FFF2-40B4-BE49-F238E27FC236}">
                <a16:creationId xmlns:a16="http://schemas.microsoft.com/office/drawing/2014/main" id="{7A23A206-BBC2-4231-84F3-D6757E89C8A6}"/>
              </a:ext>
            </a:extLst>
          </p:cNvPr>
          <p:cNvSpPr txBox="1"/>
          <p:nvPr/>
        </p:nvSpPr>
        <p:spPr>
          <a:xfrm>
            <a:off x="5576400" y="6105009"/>
            <a:ext cx="7102285" cy="369332"/>
          </a:xfrm>
          <a:prstGeom prst="rect">
            <a:avLst/>
          </a:prstGeom>
          <a:noFill/>
        </p:spPr>
        <p:txBody>
          <a:bodyPr wrap="square" rtlCol="0">
            <a:spAutoFit/>
          </a:bodyPr>
          <a:lstStyle/>
          <a:p>
            <a:r>
              <a:rPr lang="en-US" dirty="0"/>
              <a:t>* Source: </a:t>
            </a:r>
            <a:r>
              <a:rPr lang="en-IN" dirty="0">
                <a:hlinkClick r:id="rId2"/>
              </a:rPr>
              <a:t>https://caniuse.com/#feat=css-grid</a:t>
            </a:r>
            <a:endParaRPr lang="en-IN" dirty="0"/>
          </a:p>
        </p:txBody>
      </p:sp>
      <p:pic>
        <p:nvPicPr>
          <p:cNvPr id="7" name="Picture 6">
            <a:extLst>
              <a:ext uri="{FF2B5EF4-FFF2-40B4-BE49-F238E27FC236}">
                <a16:creationId xmlns:a16="http://schemas.microsoft.com/office/drawing/2014/main" id="{5C13A184-0493-4C2F-BCE9-EAF0FEC5D05C}"/>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29251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06F194-48D4-4D76-95E8-FF90CF847D57}"/>
              </a:ext>
            </a:extLst>
          </p:cNvPr>
          <p:cNvSpPr txBox="1"/>
          <p:nvPr/>
        </p:nvSpPr>
        <p:spPr>
          <a:xfrm>
            <a:off x="715617" y="2040835"/>
            <a:ext cx="10760766" cy="2554545"/>
          </a:xfrm>
          <a:prstGeom prst="rect">
            <a:avLst/>
          </a:prstGeom>
          <a:noFill/>
        </p:spPr>
        <p:txBody>
          <a:bodyPr wrap="square" rtlCol="0">
            <a:spAutoFit/>
          </a:bodyPr>
          <a:lstStyle/>
          <a:p>
            <a:pPr algn="ctr"/>
            <a:r>
              <a:rPr lang="en-US" sz="8000" b="1" dirty="0"/>
              <a:t>OK! Enough Talking, Lets Code.</a:t>
            </a:r>
            <a:endParaRPr lang="en-IN" sz="8000" b="1" dirty="0"/>
          </a:p>
        </p:txBody>
      </p:sp>
      <p:pic>
        <p:nvPicPr>
          <p:cNvPr id="3" name="Picture 2">
            <a:extLst>
              <a:ext uri="{FF2B5EF4-FFF2-40B4-BE49-F238E27FC236}">
                <a16:creationId xmlns:a16="http://schemas.microsoft.com/office/drawing/2014/main" id="{ABB994DA-7028-4785-AC78-92B7C88D1AA3}"/>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238809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DB112-6DED-4BCA-870C-0851486721BC}"/>
              </a:ext>
            </a:extLst>
          </p:cNvPr>
          <p:cNvSpPr txBox="1"/>
          <p:nvPr/>
        </p:nvSpPr>
        <p:spPr>
          <a:xfrm>
            <a:off x="3173895" y="2767280"/>
            <a:ext cx="5844209" cy="1323439"/>
          </a:xfrm>
          <a:prstGeom prst="rect">
            <a:avLst/>
          </a:prstGeom>
          <a:noFill/>
        </p:spPr>
        <p:txBody>
          <a:bodyPr wrap="square" rtlCol="0">
            <a:spAutoFit/>
          </a:bodyPr>
          <a:lstStyle/>
          <a:p>
            <a:r>
              <a:rPr lang="en-US" sz="8000" b="1" dirty="0"/>
              <a:t>What’s Next?</a:t>
            </a:r>
          </a:p>
        </p:txBody>
      </p:sp>
      <p:pic>
        <p:nvPicPr>
          <p:cNvPr id="3" name="Picture 2">
            <a:extLst>
              <a:ext uri="{FF2B5EF4-FFF2-40B4-BE49-F238E27FC236}">
                <a16:creationId xmlns:a16="http://schemas.microsoft.com/office/drawing/2014/main" id="{C4C3DEFF-B91B-430B-A119-FE7846A7C5D8}"/>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411646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1D2113-3063-4850-A8B0-0663A55F36F5}"/>
              </a:ext>
            </a:extLst>
          </p:cNvPr>
          <p:cNvSpPr/>
          <p:nvPr/>
        </p:nvSpPr>
        <p:spPr>
          <a:xfrm>
            <a:off x="3359497" y="6488668"/>
            <a:ext cx="5686237" cy="369332"/>
          </a:xfrm>
          <a:prstGeom prst="rect">
            <a:avLst/>
          </a:prstGeom>
        </p:spPr>
        <p:txBody>
          <a:bodyPr wrap="none">
            <a:spAutoFit/>
          </a:bodyPr>
          <a:lstStyle/>
          <a:p>
            <a:r>
              <a:rPr lang="en-IN" dirty="0">
                <a:solidFill>
                  <a:schemeClr val="bg1"/>
                </a:solidFill>
                <a:hlinkClick r:id="rId2">
                  <a:extLst>
                    <a:ext uri="{A12FA001-AC4F-418D-AE19-62706E023703}">
                      <ahyp:hlinkClr xmlns:ahyp="http://schemas.microsoft.com/office/drawing/2018/hyperlinkcolor" val="tx"/>
                    </a:ext>
                  </a:extLst>
                </a:hlinkClick>
              </a:rPr>
              <a:t>Source: https://codepen.io/dudleystorey/full/rmWMXY/</a:t>
            </a:r>
            <a:endParaRPr lang="en-IN" dirty="0">
              <a:solidFill>
                <a:schemeClr val="bg1"/>
              </a:solidFill>
            </a:endParaRPr>
          </a:p>
        </p:txBody>
      </p:sp>
      <p:pic>
        <p:nvPicPr>
          <p:cNvPr id="3" name="Picture 2">
            <a:extLst>
              <a:ext uri="{FF2B5EF4-FFF2-40B4-BE49-F238E27FC236}">
                <a16:creationId xmlns:a16="http://schemas.microsoft.com/office/drawing/2014/main" id="{004F09D0-BA49-4C95-85BB-8937A8E68AC6}"/>
              </a:ext>
            </a:extLst>
          </p:cNvPr>
          <p:cNvPicPr>
            <a:picLocks noChangeAspect="1"/>
          </p:cNvPicPr>
          <p:nvPr/>
        </p:nvPicPr>
        <p:blipFill rotWithShape="1">
          <a:blip r:embed="rId3"/>
          <a:srcRect l="1" t="758" r="294"/>
          <a:stretch/>
        </p:blipFill>
        <p:spPr>
          <a:xfrm>
            <a:off x="612203" y="1139483"/>
            <a:ext cx="10967594" cy="5058299"/>
          </a:xfrm>
          <a:prstGeom prst="rect">
            <a:avLst/>
          </a:prstGeom>
        </p:spPr>
      </p:pic>
      <p:sp>
        <p:nvSpPr>
          <p:cNvPr id="4" name="TextBox 3">
            <a:extLst>
              <a:ext uri="{FF2B5EF4-FFF2-40B4-BE49-F238E27FC236}">
                <a16:creationId xmlns:a16="http://schemas.microsoft.com/office/drawing/2014/main" id="{35E0D775-ACAB-41CA-A599-5EFEDE4178E2}"/>
              </a:ext>
            </a:extLst>
          </p:cNvPr>
          <p:cNvSpPr txBox="1"/>
          <p:nvPr/>
        </p:nvSpPr>
        <p:spPr>
          <a:xfrm>
            <a:off x="1617784" y="17600"/>
            <a:ext cx="9495692" cy="830997"/>
          </a:xfrm>
          <a:prstGeom prst="rect">
            <a:avLst/>
          </a:prstGeom>
          <a:noFill/>
        </p:spPr>
        <p:txBody>
          <a:bodyPr wrap="square" rtlCol="0">
            <a:spAutoFit/>
          </a:bodyPr>
          <a:lstStyle/>
          <a:p>
            <a:r>
              <a:rPr lang="en-US" sz="4800" b="1" dirty="0">
                <a:solidFill>
                  <a:schemeClr val="bg1"/>
                </a:solidFill>
              </a:rPr>
              <a:t>Cool Projects to Master CSS Grid</a:t>
            </a:r>
            <a:endParaRPr lang="en-IN" sz="4800" b="1" dirty="0">
              <a:solidFill>
                <a:schemeClr val="bg1"/>
              </a:solidFill>
            </a:endParaRPr>
          </a:p>
        </p:txBody>
      </p:sp>
    </p:spTree>
    <p:extLst>
      <p:ext uri="{BB962C8B-B14F-4D97-AF65-F5344CB8AC3E}">
        <p14:creationId xmlns:p14="http://schemas.microsoft.com/office/powerpoint/2010/main" val="159548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1D2113-3063-4850-A8B0-0663A55F36F5}"/>
              </a:ext>
            </a:extLst>
          </p:cNvPr>
          <p:cNvSpPr/>
          <p:nvPr/>
        </p:nvSpPr>
        <p:spPr>
          <a:xfrm>
            <a:off x="3359497" y="6488668"/>
            <a:ext cx="4577279" cy="369332"/>
          </a:xfrm>
          <a:prstGeom prst="rect">
            <a:avLst/>
          </a:prstGeom>
        </p:spPr>
        <p:txBody>
          <a:bodyPr wrap="none">
            <a:spAutoFit/>
          </a:bodyPr>
          <a:lstStyle/>
          <a:p>
            <a:r>
              <a:rPr lang="en-IN" dirty="0">
                <a:solidFill>
                  <a:schemeClr val="bg1"/>
                </a:solidFill>
                <a:hlinkClick r:id="rId2">
                  <a:extLst>
                    <a:ext uri="{A12FA001-AC4F-418D-AE19-62706E023703}">
                      <ahyp:hlinkClr xmlns:ahyp="http://schemas.microsoft.com/office/drawing/2018/hyperlinkcolor" val="tx"/>
                    </a:ext>
                  </a:extLst>
                </a:hlinkClick>
              </a:rPr>
              <a:t>Source: </a:t>
            </a:r>
            <a:r>
              <a:rPr lang="en-IN" dirty="0">
                <a:solidFill>
                  <a:schemeClr val="bg1"/>
                </a:solidFill>
                <a:hlinkClick r:id="rId3">
                  <a:extLst>
                    <a:ext uri="{A12FA001-AC4F-418D-AE19-62706E023703}">
                      <ahyp:hlinkClr xmlns:ahyp="http://schemas.microsoft.com/office/drawing/2018/hyperlinkcolor" val="tx"/>
                    </a:ext>
                  </a:extLst>
                </a:hlinkClick>
              </a:rPr>
              <a:t>https://cssgrid-generator.netlify.app/</a:t>
            </a:r>
            <a:endParaRPr lang="en-IN" dirty="0">
              <a:solidFill>
                <a:schemeClr val="bg1"/>
              </a:solidFill>
            </a:endParaRPr>
          </a:p>
        </p:txBody>
      </p:sp>
      <p:sp>
        <p:nvSpPr>
          <p:cNvPr id="4" name="TextBox 3">
            <a:extLst>
              <a:ext uri="{FF2B5EF4-FFF2-40B4-BE49-F238E27FC236}">
                <a16:creationId xmlns:a16="http://schemas.microsoft.com/office/drawing/2014/main" id="{35E0D775-ACAB-41CA-A599-5EFEDE4178E2}"/>
              </a:ext>
            </a:extLst>
          </p:cNvPr>
          <p:cNvSpPr txBox="1"/>
          <p:nvPr/>
        </p:nvSpPr>
        <p:spPr>
          <a:xfrm>
            <a:off x="1617784" y="17600"/>
            <a:ext cx="9495692" cy="830997"/>
          </a:xfrm>
          <a:prstGeom prst="rect">
            <a:avLst/>
          </a:prstGeom>
          <a:noFill/>
        </p:spPr>
        <p:txBody>
          <a:bodyPr wrap="square" rtlCol="0">
            <a:spAutoFit/>
          </a:bodyPr>
          <a:lstStyle/>
          <a:p>
            <a:r>
              <a:rPr lang="en-US" sz="4800" b="1" dirty="0">
                <a:solidFill>
                  <a:schemeClr val="bg1"/>
                </a:solidFill>
              </a:rPr>
              <a:t>Cool Projects to Master CSS Grid</a:t>
            </a:r>
            <a:endParaRPr lang="en-IN" sz="4800" b="1" dirty="0">
              <a:solidFill>
                <a:schemeClr val="bg1"/>
              </a:solidFill>
            </a:endParaRPr>
          </a:p>
        </p:txBody>
      </p:sp>
      <p:pic>
        <p:nvPicPr>
          <p:cNvPr id="5" name="Picture 4">
            <a:extLst>
              <a:ext uri="{FF2B5EF4-FFF2-40B4-BE49-F238E27FC236}">
                <a16:creationId xmlns:a16="http://schemas.microsoft.com/office/drawing/2014/main" id="{9567F5F0-CC05-44D3-A0A2-8D8468D387AF}"/>
              </a:ext>
            </a:extLst>
          </p:cNvPr>
          <p:cNvPicPr>
            <a:picLocks noChangeAspect="1"/>
          </p:cNvPicPr>
          <p:nvPr/>
        </p:nvPicPr>
        <p:blipFill>
          <a:blip r:embed="rId4"/>
          <a:stretch>
            <a:fillRect/>
          </a:stretch>
        </p:blipFill>
        <p:spPr>
          <a:xfrm>
            <a:off x="539262" y="1027133"/>
            <a:ext cx="11113476" cy="5143905"/>
          </a:xfrm>
          <a:prstGeom prst="rect">
            <a:avLst/>
          </a:prstGeom>
        </p:spPr>
      </p:pic>
    </p:spTree>
    <p:extLst>
      <p:ext uri="{BB962C8B-B14F-4D97-AF65-F5344CB8AC3E}">
        <p14:creationId xmlns:p14="http://schemas.microsoft.com/office/powerpoint/2010/main" val="22436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E9BF7-1603-4024-A1CC-F5FAE75294A1}"/>
              </a:ext>
            </a:extLst>
          </p:cNvPr>
          <p:cNvPicPr>
            <a:picLocks noChangeAspect="1"/>
          </p:cNvPicPr>
          <p:nvPr/>
        </p:nvPicPr>
        <p:blipFill>
          <a:blip r:embed="rId2"/>
          <a:stretch>
            <a:fillRect/>
          </a:stretch>
        </p:blipFill>
        <p:spPr>
          <a:xfrm>
            <a:off x="897651" y="349288"/>
            <a:ext cx="10396697" cy="5840497"/>
          </a:xfrm>
          <a:prstGeom prst="rect">
            <a:avLst/>
          </a:prstGeom>
        </p:spPr>
      </p:pic>
      <p:sp>
        <p:nvSpPr>
          <p:cNvPr id="4" name="TextBox 3">
            <a:extLst>
              <a:ext uri="{FF2B5EF4-FFF2-40B4-BE49-F238E27FC236}">
                <a16:creationId xmlns:a16="http://schemas.microsoft.com/office/drawing/2014/main" id="{7C01180D-FA1F-4CC3-88D8-EA2BBE8DDFE8}"/>
              </a:ext>
            </a:extLst>
          </p:cNvPr>
          <p:cNvSpPr txBox="1"/>
          <p:nvPr/>
        </p:nvSpPr>
        <p:spPr>
          <a:xfrm>
            <a:off x="4178106" y="5373858"/>
            <a:ext cx="1362560" cy="584775"/>
          </a:xfrm>
          <a:prstGeom prst="rect">
            <a:avLst/>
          </a:prstGeom>
          <a:solidFill>
            <a:schemeClr val="tx1"/>
          </a:solidFill>
        </p:spPr>
        <p:txBody>
          <a:bodyPr wrap="square" rtlCol="0">
            <a:spAutoFit/>
          </a:bodyPr>
          <a:lstStyle/>
          <a:p>
            <a:pPr algn="ctr"/>
            <a:r>
              <a:rPr lang="en-US" sz="3200" dirty="0">
                <a:solidFill>
                  <a:schemeClr val="bg1"/>
                </a:solidFill>
              </a:rPr>
              <a:t>grid</a:t>
            </a:r>
            <a:endParaRPr lang="en-IN" sz="3200" dirty="0">
              <a:solidFill>
                <a:schemeClr val="bg1"/>
              </a:solidFill>
            </a:endParaRPr>
          </a:p>
        </p:txBody>
      </p:sp>
      <p:sp>
        <p:nvSpPr>
          <p:cNvPr id="5" name="TextBox 4">
            <a:extLst>
              <a:ext uri="{FF2B5EF4-FFF2-40B4-BE49-F238E27FC236}">
                <a16:creationId xmlns:a16="http://schemas.microsoft.com/office/drawing/2014/main" id="{0E83F863-FDB0-4C86-AEFB-2122D05B43AE}"/>
              </a:ext>
            </a:extLst>
          </p:cNvPr>
          <p:cNvSpPr txBox="1"/>
          <p:nvPr/>
        </p:nvSpPr>
        <p:spPr>
          <a:xfrm>
            <a:off x="8454684" y="5373858"/>
            <a:ext cx="1503236" cy="584775"/>
          </a:xfrm>
          <a:prstGeom prst="rect">
            <a:avLst/>
          </a:prstGeom>
          <a:solidFill>
            <a:schemeClr val="tx1"/>
          </a:solidFill>
        </p:spPr>
        <p:txBody>
          <a:bodyPr wrap="square" rtlCol="0">
            <a:spAutoFit/>
          </a:bodyPr>
          <a:lstStyle/>
          <a:p>
            <a:pPr algn="ctr"/>
            <a:r>
              <a:rPr lang="en-US" sz="3200" dirty="0">
                <a:solidFill>
                  <a:schemeClr val="bg1"/>
                </a:solidFill>
              </a:rPr>
              <a:t>grid</a:t>
            </a:r>
            <a:endParaRPr lang="en-IN" sz="3200" dirty="0">
              <a:solidFill>
                <a:schemeClr val="bg1"/>
              </a:solidFill>
            </a:endParaRPr>
          </a:p>
        </p:txBody>
      </p:sp>
    </p:spTree>
    <p:extLst>
      <p:ext uri="{BB962C8B-B14F-4D97-AF65-F5344CB8AC3E}">
        <p14:creationId xmlns:p14="http://schemas.microsoft.com/office/powerpoint/2010/main" val="276283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25F235-97EB-4C50-A0B1-E7D3BDD6BD55}"/>
              </a:ext>
            </a:extLst>
          </p:cNvPr>
          <p:cNvSpPr txBox="1"/>
          <p:nvPr/>
        </p:nvSpPr>
        <p:spPr>
          <a:xfrm>
            <a:off x="1846129" y="2577044"/>
            <a:ext cx="8271804" cy="1569660"/>
          </a:xfrm>
          <a:prstGeom prst="rect">
            <a:avLst/>
          </a:prstGeom>
          <a:noFill/>
        </p:spPr>
        <p:txBody>
          <a:bodyPr wrap="square" rtlCol="0">
            <a:spAutoFit/>
          </a:bodyPr>
          <a:lstStyle/>
          <a:p>
            <a:pPr algn="ctr"/>
            <a:r>
              <a:rPr lang="en-US" sz="9600" b="1" dirty="0"/>
              <a:t>Thank You!</a:t>
            </a:r>
            <a:endParaRPr lang="en-IN" sz="3600" b="1" dirty="0"/>
          </a:p>
        </p:txBody>
      </p:sp>
      <p:pic>
        <p:nvPicPr>
          <p:cNvPr id="3" name="Picture 2">
            <a:extLst>
              <a:ext uri="{FF2B5EF4-FFF2-40B4-BE49-F238E27FC236}">
                <a16:creationId xmlns:a16="http://schemas.microsoft.com/office/drawing/2014/main" id="{08DE2652-596E-4EE9-BAA5-F3F60D53ED50}"/>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900508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DFAC76-0FDE-4B11-881C-463A5616E596}"/>
              </a:ext>
            </a:extLst>
          </p:cNvPr>
          <p:cNvSpPr txBox="1"/>
          <p:nvPr/>
        </p:nvSpPr>
        <p:spPr>
          <a:xfrm>
            <a:off x="940190" y="1505074"/>
            <a:ext cx="10311619" cy="3244991"/>
          </a:xfrm>
          <a:prstGeom prst="rect">
            <a:avLst/>
          </a:prstGeom>
          <a:noFill/>
        </p:spPr>
        <p:txBody>
          <a:bodyPr wrap="square" rtlCol="0">
            <a:spAutoFit/>
          </a:bodyPr>
          <a:lstStyle/>
          <a:p>
            <a:pPr algn="ctr">
              <a:lnSpc>
                <a:spcPct val="150000"/>
              </a:lnSpc>
            </a:pPr>
            <a:r>
              <a:rPr lang="en-IN" sz="2800" dirty="0"/>
              <a:t>istevit</a:t>
            </a:r>
            <a:r>
              <a:rPr lang="en-IN" sz="2800" dirty="0">
                <a:latin typeface="Times New Roman" panose="02020603050405020304" pitchFamily="18" charset="0"/>
                <a:cs typeface="Times New Roman" panose="02020603050405020304" pitchFamily="18" charset="0"/>
              </a:rPr>
              <a:t>.</a:t>
            </a:r>
            <a:r>
              <a:rPr lang="en-IN" sz="2800" dirty="0"/>
              <a:t>in</a:t>
            </a:r>
          </a:p>
          <a:p>
            <a:pPr algn="ctr">
              <a:lnSpc>
                <a:spcPct val="150000"/>
              </a:lnSpc>
            </a:pPr>
            <a:r>
              <a:rPr lang="en-IN" sz="2800" dirty="0"/>
              <a:t>instagram.com/iste_vit_vellore</a:t>
            </a:r>
          </a:p>
          <a:p>
            <a:pPr algn="ctr">
              <a:lnSpc>
                <a:spcPct val="150000"/>
              </a:lnSpc>
            </a:pPr>
            <a:r>
              <a:rPr lang="en-IN" sz="2800" dirty="0"/>
              <a:t>facebook.com/ISTE.VIT</a:t>
            </a:r>
          </a:p>
          <a:p>
            <a:pPr algn="ctr">
              <a:lnSpc>
                <a:spcPct val="150000"/>
              </a:lnSpc>
            </a:pPr>
            <a:r>
              <a:rPr lang="en-IN" sz="2800" dirty="0"/>
              <a:t>linkedin.com/company/indian-society-for-technical-education</a:t>
            </a:r>
          </a:p>
          <a:p>
            <a:pPr algn="ctr">
              <a:lnSpc>
                <a:spcPct val="150000"/>
              </a:lnSpc>
            </a:pPr>
            <a:r>
              <a:rPr lang="en-IN" sz="2800" dirty="0"/>
              <a:t>github.com/ISTE-VIT</a:t>
            </a:r>
            <a:endParaRPr lang="en-IN" sz="2000" dirty="0"/>
          </a:p>
        </p:txBody>
      </p:sp>
      <p:pic>
        <p:nvPicPr>
          <p:cNvPr id="3" name="Picture 2">
            <a:extLst>
              <a:ext uri="{FF2B5EF4-FFF2-40B4-BE49-F238E27FC236}">
                <a16:creationId xmlns:a16="http://schemas.microsoft.com/office/drawing/2014/main" id="{A76C7831-DEA6-4113-8124-191AB21DF35D}"/>
              </a:ext>
            </a:extLst>
          </p:cNvPr>
          <p:cNvPicPr>
            <a:picLocks noChangeAspect="1"/>
          </p:cNvPicPr>
          <p:nvPr/>
        </p:nvPicPr>
        <p:blipFill>
          <a:blip r:embed="rId2"/>
          <a:stretch>
            <a:fillRect/>
          </a:stretch>
        </p:blipFill>
        <p:spPr>
          <a:xfrm>
            <a:off x="1728958" y="491177"/>
            <a:ext cx="1165846" cy="1165846"/>
          </a:xfrm>
          <a:prstGeom prst="rect">
            <a:avLst/>
          </a:prstGeom>
        </p:spPr>
      </p:pic>
      <p:sp>
        <p:nvSpPr>
          <p:cNvPr id="4" name="TextBox 3">
            <a:extLst>
              <a:ext uri="{FF2B5EF4-FFF2-40B4-BE49-F238E27FC236}">
                <a16:creationId xmlns:a16="http://schemas.microsoft.com/office/drawing/2014/main" id="{D08E2FDE-754F-46BD-9FD3-E4438D3698F1}"/>
              </a:ext>
            </a:extLst>
          </p:cNvPr>
          <p:cNvSpPr txBox="1"/>
          <p:nvPr/>
        </p:nvSpPr>
        <p:spPr>
          <a:xfrm>
            <a:off x="2894804" y="546720"/>
            <a:ext cx="8507896" cy="902811"/>
          </a:xfrm>
          <a:prstGeom prst="rect">
            <a:avLst/>
          </a:prstGeom>
          <a:noFill/>
        </p:spPr>
        <p:txBody>
          <a:bodyPr wrap="square" rtlCol="0">
            <a:spAutoFit/>
          </a:bodyPr>
          <a:lstStyle/>
          <a:p>
            <a:pPr algn="ctr">
              <a:lnSpc>
                <a:spcPct val="150000"/>
              </a:lnSpc>
            </a:pPr>
            <a:r>
              <a:rPr lang="en-IN" sz="4000" b="1" dirty="0"/>
              <a:t>Indian Society For Technical Education</a:t>
            </a:r>
          </a:p>
        </p:txBody>
      </p:sp>
      <p:sp>
        <p:nvSpPr>
          <p:cNvPr id="5" name="TextBox 4">
            <a:extLst>
              <a:ext uri="{FF2B5EF4-FFF2-40B4-BE49-F238E27FC236}">
                <a16:creationId xmlns:a16="http://schemas.microsoft.com/office/drawing/2014/main" id="{10660152-29C8-4D28-9371-C74C378C6AF9}"/>
              </a:ext>
            </a:extLst>
          </p:cNvPr>
          <p:cNvSpPr txBox="1"/>
          <p:nvPr/>
        </p:nvSpPr>
        <p:spPr>
          <a:xfrm>
            <a:off x="2710068" y="4943061"/>
            <a:ext cx="6771861" cy="1200329"/>
          </a:xfrm>
          <a:prstGeom prst="rect">
            <a:avLst/>
          </a:prstGeom>
          <a:noFill/>
        </p:spPr>
        <p:txBody>
          <a:bodyPr wrap="square" rtlCol="0">
            <a:spAutoFit/>
          </a:bodyPr>
          <a:lstStyle/>
          <a:p>
            <a:pPr algn="ctr"/>
            <a:r>
              <a:rPr lang="en-US" b="1" dirty="0"/>
              <a:t>About Me</a:t>
            </a:r>
          </a:p>
          <a:p>
            <a:pPr algn="ctr"/>
            <a:r>
              <a:rPr lang="en-US" dirty="0"/>
              <a:t>Vaibhav Chopra</a:t>
            </a:r>
          </a:p>
          <a:p>
            <a:pPr algn="ctr"/>
            <a:r>
              <a:rPr lang="en-US" dirty="0"/>
              <a:t>github.com/</a:t>
            </a:r>
            <a:r>
              <a:rPr lang="en-US" dirty="0" err="1"/>
              <a:t>sudo-vaibhav</a:t>
            </a:r>
            <a:endParaRPr lang="en-US" dirty="0"/>
          </a:p>
          <a:p>
            <a:pPr algn="ctr"/>
            <a:r>
              <a:rPr lang="en-IN" dirty="0"/>
              <a:t>linkedin.com/in/vaibhav-chopra-730b5318b</a:t>
            </a:r>
          </a:p>
        </p:txBody>
      </p:sp>
    </p:spTree>
    <p:extLst>
      <p:ext uri="{BB962C8B-B14F-4D97-AF65-F5344CB8AC3E}">
        <p14:creationId xmlns:p14="http://schemas.microsoft.com/office/powerpoint/2010/main" val="104174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38817-DD19-4BC5-AC86-A22FE030F1BD}"/>
              </a:ext>
            </a:extLst>
          </p:cNvPr>
          <p:cNvSpPr txBox="1"/>
          <p:nvPr/>
        </p:nvSpPr>
        <p:spPr>
          <a:xfrm>
            <a:off x="1961322" y="1762540"/>
            <a:ext cx="8269356" cy="2554545"/>
          </a:xfrm>
          <a:prstGeom prst="rect">
            <a:avLst/>
          </a:prstGeom>
          <a:noFill/>
        </p:spPr>
        <p:txBody>
          <a:bodyPr wrap="square" rtlCol="0">
            <a:spAutoFit/>
          </a:bodyPr>
          <a:lstStyle/>
          <a:p>
            <a:pPr algn="ctr"/>
            <a:r>
              <a:rPr lang="en-US" sz="8000" b="1" dirty="0"/>
              <a:t>But What Can I Do with CSS Grid?</a:t>
            </a:r>
            <a:endParaRPr lang="en-IN" sz="8000" b="1" dirty="0"/>
          </a:p>
        </p:txBody>
      </p:sp>
      <p:pic>
        <p:nvPicPr>
          <p:cNvPr id="3" name="Picture 2">
            <a:extLst>
              <a:ext uri="{FF2B5EF4-FFF2-40B4-BE49-F238E27FC236}">
                <a16:creationId xmlns:a16="http://schemas.microsoft.com/office/drawing/2014/main" id="{16E74E0D-A453-4AE1-99C5-D23410DC4C0B}"/>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068912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6F884-AC64-4DAE-A842-E9C451F29B95}"/>
              </a:ext>
            </a:extLst>
          </p:cNvPr>
          <p:cNvSpPr txBox="1"/>
          <p:nvPr/>
        </p:nvSpPr>
        <p:spPr>
          <a:xfrm>
            <a:off x="3165231" y="6471138"/>
            <a:ext cx="5683347" cy="369332"/>
          </a:xfrm>
          <a:prstGeom prst="rect">
            <a:avLst/>
          </a:prstGeom>
          <a:noFill/>
        </p:spPr>
        <p:txBody>
          <a:bodyPr wrap="square" rtlCol="0">
            <a:spAutoFit/>
          </a:bodyPr>
          <a:lstStyle/>
          <a:p>
            <a:pPr algn="ctr"/>
            <a:r>
              <a:rPr lang="en-IN" dirty="0">
                <a:solidFill>
                  <a:schemeClr val="bg1"/>
                </a:solidFill>
              </a:rPr>
              <a:t>credits: grid-masterclass.webflow.io</a:t>
            </a:r>
          </a:p>
        </p:txBody>
      </p:sp>
      <p:pic>
        <p:nvPicPr>
          <p:cNvPr id="4" name="Picture 3">
            <a:extLst>
              <a:ext uri="{FF2B5EF4-FFF2-40B4-BE49-F238E27FC236}">
                <a16:creationId xmlns:a16="http://schemas.microsoft.com/office/drawing/2014/main" id="{DCDEA0E6-31C2-48D9-A505-EB58C3B150B6}"/>
              </a:ext>
            </a:extLst>
          </p:cNvPr>
          <p:cNvPicPr>
            <a:picLocks noChangeAspect="1"/>
          </p:cNvPicPr>
          <p:nvPr/>
        </p:nvPicPr>
        <p:blipFill>
          <a:blip r:embed="rId2"/>
          <a:stretch>
            <a:fillRect/>
          </a:stretch>
        </p:blipFill>
        <p:spPr>
          <a:xfrm>
            <a:off x="2198682" y="126097"/>
            <a:ext cx="7616443" cy="6190298"/>
          </a:xfrm>
          <a:prstGeom prst="rect">
            <a:avLst/>
          </a:prstGeom>
        </p:spPr>
      </p:pic>
      <p:pic>
        <p:nvPicPr>
          <p:cNvPr id="5" name="Picture 4">
            <a:extLst>
              <a:ext uri="{FF2B5EF4-FFF2-40B4-BE49-F238E27FC236}">
                <a16:creationId xmlns:a16="http://schemas.microsoft.com/office/drawing/2014/main" id="{462F7FDA-F0F2-4D60-B431-9836C0D04AF7}"/>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25548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4E4B0-95AD-43C9-9F06-11A539250FC9}"/>
              </a:ext>
            </a:extLst>
          </p:cNvPr>
          <p:cNvPicPr>
            <a:picLocks noChangeAspect="1"/>
          </p:cNvPicPr>
          <p:nvPr/>
        </p:nvPicPr>
        <p:blipFill>
          <a:blip r:embed="rId2"/>
          <a:stretch>
            <a:fillRect/>
          </a:stretch>
        </p:blipFill>
        <p:spPr>
          <a:xfrm>
            <a:off x="2226189" y="161393"/>
            <a:ext cx="7561429" cy="6169069"/>
          </a:xfrm>
          <a:prstGeom prst="rect">
            <a:avLst/>
          </a:prstGeom>
        </p:spPr>
      </p:pic>
      <p:sp>
        <p:nvSpPr>
          <p:cNvPr id="3" name="TextBox 2">
            <a:extLst>
              <a:ext uri="{FF2B5EF4-FFF2-40B4-BE49-F238E27FC236}">
                <a16:creationId xmlns:a16="http://schemas.microsoft.com/office/drawing/2014/main" id="{D606F884-AC64-4DAE-A842-E9C451F29B95}"/>
              </a:ext>
            </a:extLst>
          </p:cNvPr>
          <p:cNvSpPr txBox="1"/>
          <p:nvPr/>
        </p:nvSpPr>
        <p:spPr>
          <a:xfrm>
            <a:off x="3165231" y="6471138"/>
            <a:ext cx="5683347" cy="369332"/>
          </a:xfrm>
          <a:prstGeom prst="rect">
            <a:avLst/>
          </a:prstGeom>
          <a:noFill/>
        </p:spPr>
        <p:txBody>
          <a:bodyPr wrap="square" rtlCol="0">
            <a:spAutoFit/>
          </a:bodyPr>
          <a:lstStyle/>
          <a:p>
            <a:pPr algn="ctr"/>
            <a:r>
              <a:rPr lang="en-IN" dirty="0">
                <a:solidFill>
                  <a:schemeClr val="bg1"/>
                </a:solidFill>
              </a:rPr>
              <a:t>credits: grid-masterclass.webflow.io</a:t>
            </a:r>
          </a:p>
        </p:txBody>
      </p:sp>
      <p:pic>
        <p:nvPicPr>
          <p:cNvPr id="4" name="Picture 3">
            <a:extLst>
              <a:ext uri="{FF2B5EF4-FFF2-40B4-BE49-F238E27FC236}">
                <a16:creationId xmlns:a16="http://schemas.microsoft.com/office/drawing/2014/main" id="{940F9F1B-7FC4-4345-A4AA-FC973D4CB97B}"/>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2731711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00EA5-3B70-4D34-A5A6-3328C432C700}"/>
              </a:ext>
            </a:extLst>
          </p:cNvPr>
          <p:cNvSpPr txBox="1"/>
          <p:nvPr/>
        </p:nvSpPr>
        <p:spPr>
          <a:xfrm>
            <a:off x="2494670" y="2222140"/>
            <a:ext cx="7202659" cy="1569660"/>
          </a:xfrm>
          <a:prstGeom prst="rect">
            <a:avLst/>
          </a:prstGeom>
          <a:noFill/>
        </p:spPr>
        <p:txBody>
          <a:bodyPr wrap="square" rtlCol="0">
            <a:spAutoFit/>
          </a:bodyPr>
          <a:lstStyle/>
          <a:p>
            <a:pPr algn="ctr"/>
            <a:r>
              <a:rPr lang="en-US" sz="9600" dirty="0"/>
              <a:t>One More…</a:t>
            </a:r>
            <a:endParaRPr lang="en-IN" sz="9600" dirty="0"/>
          </a:p>
        </p:txBody>
      </p:sp>
      <p:pic>
        <p:nvPicPr>
          <p:cNvPr id="4" name="Picture 3">
            <a:extLst>
              <a:ext uri="{FF2B5EF4-FFF2-40B4-BE49-F238E27FC236}">
                <a16:creationId xmlns:a16="http://schemas.microsoft.com/office/drawing/2014/main" id="{D9C25F33-0F23-4BF6-85FA-002D6F46EA4F}"/>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194215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03B49-32D4-4711-ADD6-64A6E5260BBB}"/>
              </a:ext>
            </a:extLst>
          </p:cNvPr>
          <p:cNvPicPr>
            <a:picLocks noChangeAspect="1"/>
          </p:cNvPicPr>
          <p:nvPr/>
        </p:nvPicPr>
        <p:blipFill>
          <a:blip r:embed="rId2"/>
          <a:stretch>
            <a:fillRect/>
          </a:stretch>
        </p:blipFill>
        <p:spPr>
          <a:xfrm>
            <a:off x="1282211" y="126610"/>
            <a:ext cx="9627577" cy="6161649"/>
          </a:xfrm>
          <a:prstGeom prst="rect">
            <a:avLst/>
          </a:prstGeom>
        </p:spPr>
      </p:pic>
      <p:sp>
        <p:nvSpPr>
          <p:cNvPr id="3" name="TextBox 2">
            <a:extLst>
              <a:ext uri="{FF2B5EF4-FFF2-40B4-BE49-F238E27FC236}">
                <a16:creationId xmlns:a16="http://schemas.microsoft.com/office/drawing/2014/main" id="{80AF3317-C8BB-4343-983B-612BA9A76055}"/>
              </a:ext>
            </a:extLst>
          </p:cNvPr>
          <p:cNvSpPr txBox="1"/>
          <p:nvPr/>
        </p:nvSpPr>
        <p:spPr>
          <a:xfrm>
            <a:off x="3924886" y="6400800"/>
            <a:ext cx="4403188" cy="369332"/>
          </a:xfrm>
          <a:prstGeom prst="rect">
            <a:avLst/>
          </a:prstGeom>
          <a:noFill/>
        </p:spPr>
        <p:txBody>
          <a:bodyPr wrap="square" rtlCol="0">
            <a:spAutoFit/>
          </a:bodyPr>
          <a:lstStyle/>
          <a:p>
            <a:pPr algn="ctr"/>
            <a:r>
              <a:rPr lang="en-US" dirty="0">
                <a:solidFill>
                  <a:schemeClr val="bg1"/>
                </a:solidFill>
              </a:rPr>
              <a:t>Credits: marvel-grid.webflow.io</a:t>
            </a:r>
            <a:endParaRPr lang="en-IN" dirty="0">
              <a:solidFill>
                <a:schemeClr val="bg1"/>
              </a:solidFill>
            </a:endParaRPr>
          </a:p>
        </p:txBody>
      </p:sp>
      <p:pic>
        <p:nvPicPr>
          <p:cNvPr id="4" name="Picture 3">
            <a:extLst>
              <a:ext uri="{FF2B5EF4-FFF2-40B4-BE49-F238E27FC236}">
                <a16:creationId xmlns:a16="http://schemas.microsoft.com/office/drawing/2014/main" id="{9897F612-F039-456B-8187-40450EFF913B}"/>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415493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F3317-C8BB-4343-983B-612BA9A76055}"/>
              </a:ext>
            </a:extLst>
          </p:cNvPr>
          <p:cNvSpPr txBox="1"/>
          <p:nvPr/>
        </p:nvSpPr>
        <p:spPr>
          <a:xfrm>
            <a:off x="3924886" y="6400800"/>
            <a:ext cx="4403188" cy="369332"/>
          </a:xfrm>
          <a:prstGeom prst="rect">
            <a:avLst/>
          </a:prstGeom>
          <a:noFill/>
        </p:spPr>
        <p:txBody>
          <a:bodyPr wrap="square" rtlCol="0">
            <a:spAutoFit/>
          </a:bodyPr>
          <a:lstStyle/>
          <a:p>
            <a:pPr algn="ctr"/>
            <a:r>
              <a:rPr lang="en-US" dirty="0">
                <a:solidFill>
                  <a:schemeClr val="bg1"/>
                </a:solidFill>
              </a:rPr>
              <a:t>Credits: marvel-grid.webflow.io</a:t>
            </a:r>
            <a:endParaRPr lang="en-IN" dirty="0">
              <a:solidFill>
                <a:schemeClr val="bg1"/>
              </a:solidFill>
            </a:endParaRPr>
          </a:p>
        </p:txBody>
      </p:sp>
      <p:pic>
        <p:nvPicPr>
          <p:cNvPr id="4" name="Picture 3">
            <a:extLst>
              <a:ext uri="{FF2B5EF4-FFF2-40B4-BE49-F238E27FC236}">
                <a16:creationId xmlns:a16="http://schemas.microsoft.com/office/drawing/2014/main" id="{D6F46E8E-28AE-4FF5-81C6-E390BE8FD8EA}"/>
              </a:ext>
            </a:extLst>
          </p:cNvPr>
          <p:cNvPicPr>
            <a:picLocks noChangeAspect="1"/>
          </p:cNvPicPr>
          <p:nvPr/>
        </p:nvPicPr>
        <p:blipFill>
          <a:blip r:embed="rId2"/>
          <a:stretch>
            <a:fillRect/>
          </a:stretch>
        </p:blipFill>
        <p:spPr>
          <a:xfrm>
            <a:off x="1341010" y="87868"/>
            <a:ext cx="9570940" cy="6132112"/>
          </a:xfrm>
          <a:prstGeom prst="rect">
            <a:avLst/>
          </a:prstGeom>
        </p:spPr>
      </p:pic>
      <p:pic>
        <p:nvPicPr>
          <p:cNvPr id="5" name="Picture 4">
            <a:extLst>
              <a:ext uri="{FF2B5EF4-FFF2-40B4-BE49-F238E27FC236}">
                <a16:creationId xmlns:a16="http://schemas.microsoft.com/office/drawing/2014/main" id="{AF5CF854-0F4A-45E6-836B-91A29E22CFD9}"/>
              </a:ext>
            </a:extLst>
          </p:cNvPr>
          <p:cNvPicPr>
            <a:picLocks noChangeAspect="1"/>
          </p:cNvPicPr>
          <p:nvPr/>
        </p:nvPicPr>
        <p:blipFill>
          <a:blip r:embed="rId3"/>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73260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988B02-4A40-4D28-AFF5-1433A9AEC810}"/>
              </a:ext>
            </a:extLst>
          </p:cNvPr>
          <p:cNvSpPr txBox="1"/>
          <p:nvPr/>
        </p:nvSpPr>
        <p:spPr>
          <a:xfrm>
            <a:off x="1833490" y="1511218"/>
            <a:ext cx="8525020" cy="1323439"/>
          </a:xfrm>
          <a:prstGeom prst="rect">
            <a:avLst/>
          </a:prstGeom>
          <a:noFill/>
        </p:spPr>
        <p:txBody>
          <a:bodyPr wrap="square" rtlCol="0">
            <a:spAutoFit/>
          </a:bodyPr>
          <a:lstStyle/>
          <a:p>
            <a:r>
              <a:rPr lang="en-US" sz="8000" b="1" dirty="0"/>
              <a:t>Another Example…</a:t>
            </a:r>
            <a:endParaRPr lang="en-IN" sz="8000" b="1" dirty="0"/>
          </a:p>
        </p:txBody>
      </p:sp>
      <p:sp>
        <p:nvSpPr>
          <p:cNvPr id="3" name="TextBox 2">
            <a:extLst>
              <a:ext uri="{FF2B5EF4-FFF2-40B4-BE49-F238E27FC236}">
                <a16:creationId xmlns:a16="http://schemas.microsoft.com/office/drawing/2014/main" id="{03214EEF-7274-4093-86E9-AD20D9C283F3}"/>
              </a:ext>
            </a:extLst>
          </p:cNvPr>
          <p:cNvSpPr txBox="1"/>
          <p:nvPr/>
        </p:nvSpPr>
        <p:spPr>
          <a:xfrm>
            <a:off x="3493477" y="3429000"/>
            <a:ext cx="5205046" cy="1569660"/>
          </a:xfrm>
          <a:prstGeom prst="rect">
            <a:avLst/>
          </a:prstGeom>
          <a:noFill/>
        </p:spPr>
        <p:txBody>
          <a:bodyPr wrap="square" rtlCol="0">
            <a:spAutoFit/>
          </a:bodyPr>
          <a:lstStyle/>
          <a:p>
            <a:pPr algn="ctr"/>
            <a:r>
              <a:rPr lang="en-US" sz="2400" dirty="0"/>
              <a:t>No more pictures!</a:t>
            </a:r>
          </a:p>
          <a:p>
            <a:pPr algn="ctr"/>
            <a:r>
              <a:rPr lang="en-US" sz="2400" dirty="0"/>
              <a:t>Let’s visit this one on firefox:</a:t>
            </a:r>
          </a:p>
          <a:p>
            <a:pPr algn="ctr"/>
            <a:endParaRPr lang="en-US" sz="2400" dirty="0"/>
          </a:p>
          <a:p>
            <a:pPr algn="ctr"/>
            <a:r>
              <a:rPr lang="en-IN" sz="2400" u="sng" dirty="0">
                <a:solidFill>
                  <a:srgbClr val="0070C0"/>
                </a:solidFill>
              </a:rPr>
              <a:t>https://redonion.se/cssgrid/</a:t>
            </a:r>
          </a:p>
        </p:txBody>
      </p:sp>
      <p:pic>
        <p:nvPicPr>
          <p:cNvPr id="4" name="Picture 3">
            <a:extLst>
              <a:ext uri="{FF2B5EF4-FFF2-40B4-BE49-F238E27FC236}">
                <a16:creationId xmlns:a16="http://schemas.microsoft.com/office/drawing/2014/main" id="{86BB1E45-0DC4-4BEB-A4F3-EF8D1F73E47C}"/>
              </a:ext>
            </a:extLst>
          </p:cNvPr>
          <p:cNvPicPr>
            <a:picLocks noChangeAspect="1"/>
          </p:cNvPicPr>
          <p:nvPr/>
        </p:nvPicPr>
        <p:blipFill>
          <a:blip r:embed="rId2"/>
          <a:stretch>
            <a:fillRect/>
          </a:stretch>
        </p:blipFill>
        <p:spPr>
          <a:xfrm>
            <a:off x="11002417" y="211170"/>
            <a:ext cx="989263" cy="980661"/>
          </a:xfrm>
          <a:prstGeom prst="rect">
            <a:avLst/>
          </a:prstGeom>
        </p:spPr>
      </p:pic>
    </p:spTree>
    <p:extLst>
      <p:ext uri="{BB962C8B-B14F-4D97-AF65-F5344CB8AC3E}">
        <p14:creationId xmlns:p14="http://schemas.microsoft.com/office/powerpoint/2010/main" val="347814272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F503EC-3FFF-4193-A86F-39150E2BAC75}">
  <ds:schemaRefs>
    <ds:schemaRef ds:uri="http://schemas.microsoft.com/office/2006/documentManagement/types"/>
    <ds:schemaRef ds:uri="http://purl.org/dc/elements/1.1/"/>
    <ds:schemaRef ds:uri="71af3243-3dd4-4a8d-8c0d-dd76da1f02a5"/>
    <ds:schemaRef ds:uri="http://purl.org/dc/dcmitype/"/>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2E5ECA37-C458-4BA2-A090-D7A19E07B4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{32365EED-C290-41E1-BB3F-CCFF11B1FC99}tf11429527</Template>
  <TotalTime>0</TotalTime>
  <Words>593</Words>
  <Application>Microsoft Office PowerPoint</Application>
  <PresentationFormat>Widescreen</PresentationFormat>
  <Paragraphs>85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Bookman Old Style</vt:lpstr>
      <vt:lpstr>Calibri</vt:lpstr>
      <vt:lpstr>Franklin Gothic Book</vt:lpstr>
      <vt:lpstr>Times New Roman</vt:lpstr>
      <vt:lpstr>1_RetrospectVTI</vt:lpstr>
      <vt:lpstr>PowerPoint Presentation</vt:lpstr>
      <vt:lpstr>What even is CSS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2020-05-24T15:06:33Z</dcterms:created>
  <dcterms:modified xsi:type="dcterms:W3CDTF">2020-05-29T13:07:09Z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